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78" r:id="rId3"/>
    <p:sldId id="277" r:id="rId4"/>
    <p:sldId id="283" r:id="rId5"/>
    <p:sldId id="279" r:id="rId6"/>
    <p:sldId id="281" r:id="rId7"/>
    <p:sldId id="282" r:id="rId8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6E2F6-6026-3D45-8208-E79D180AB3EF}" type="datetimeFigureOut">
              <a:rPr lang="en-US" smtClean="0">
                <a:latin typeface="Arial"/>
              </a:rPr>
              <a:pPr/>
              <a:t>1/13/2015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98FED-EED0-4448-87AD-AE9AF645AC3C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612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C5D33D00-4BF7-0B41-A8D3-ED2E802E64CF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6A8504A0-751B-F342-BA02-EB8DF62D8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07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2"/>
          <p:cNvSpPr>
            <a:spLocks noChangeShapeType="1"/>
          </p:cNvSpPr>
          <p:nvPr userDrawn="1"/>
        </p:nvSpPr>
        <p:spPr bwMode="auto">
          <a:xfrm>
            <a:off x="2192216" y="5616541"/>
            <a:ext cx="6307015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192216" y="1524001"/>
            <a:ext cx="6307015" cy="3797300"/>
          </a:xfrm>
          <a:prstGeom prst="rect">
            <a:avLst/>
          </a:prstGeom>
          <a:noFill/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8000" b="1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2192216" y="5929313"/>
            <a:ext cx="6307015" cy="639762"/>
          </a:xfrm>
        </p:spPr>
        <p:txBody>
          <a:bodyPr lIns="0" tIns="0" rIns="0" bIns="0" anchor="t" anchorCtr="0"/>
          <a:lstStyle>
            <a:lvl1pPr marL="0" indent="0">
              <a:buNone/>
              <a:defRPr sz="24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pic>
        <p:nvPicPr>
          <p:cNvPr id="2" name="Picture 1" descr="UAL_Logo_White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306000"/>
            <a:ext cx="3251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50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500" y="1530000"/>
            <a:ext cx="7290000" cy="4537075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306000"/>
            <a:ext cx="3251200" cy="889000"/>
          </a:xfrm>
          <a:prstGeom prst="rect">
            <a:avLst/>
          </a:prstGeom>
        </p:spPr>
      </p:pic>
      <p:sp>
        <p:nvSpPr>
          <p:cNvPr id="12" name="Line 2"/>
          <p:cNvSpPr>
            <a:spLocks noChangeShapeType="1"/>
          </p:cNvSpPr>
          <p:nvPr userDrawn="1"/>
        </p:nvSpPr>
        <p:spPr bwMode="auto">
          <a:xfrm>
            <a:off x="2192216" y="5616541"/>
            <a:ext cx="630701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n>
                <a:solidFill>
                  <a:schemeClr val="tx1"/>
                </a:solidFill>
              </a:ln>
              <a:latin typeface="Arial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2192216" y="5929313"/>
            <a:ext cx="6307015" cy="639762"/>
          </a:xfrm>
        </p:spPr>
        <p:txBody>
          <a:bodyPr lIns="0" tIns="0" rIns="0" bIns="0" anchor="t" anchorCtr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92216" y="1524001"/>
            <a:ext cx="6307015" cy="3797300"/>
          </a:xfrm>
          <a:prstGeom prst="rect">
            <a:avLst/>
          </a:prstGeom>
          <a:noFill/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8000" b="1" cap="none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32000" y="1530000"/>
            <a:ext cx="7290000" cy="4507200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1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, Title &amp;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2141999"/>
            <a:ext cx="7290000" cy="3960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1333500" y="1307368"/>
            <a:ext cx="7290000" cy="63976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1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530000"/>
            <a:ext cx="7290000" cy="450849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3" name="Picture 12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3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, Title &amp;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333500" y="2142000"/>
            <a:ext cx="3510000" cy="3960000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5105600" y="2141999"/>
            <a:ext cx="3510000" cy="3960000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4"/>
          </p:nvPr>
        </p:nvSpPr>
        <p:spPr>
          <a:xfrm>
            <a:off x="1333500" y="1307368"/>
            <a:ext cx="7290000" cy="63976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4" name="Picture 13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9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333500" y="1530000"/>
            <a:ext cx="3505200" cy="4508497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5105600" y="1530000"/>
            <a:ext cx="3505200" cy="4508497"/>
          </a:xfrm>
        </p:spPr>
        <p:txBody>
          <a:bodyPr numCol="1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5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8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247900" y="180000"/>
            <a:ext cx="6375600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"/>
          <p:cNvSpPr>
            <a:spLocks noGrp="1"/>
          </p:cNvSpPr>
          <p:nvPr>
            <p:ph type="pic" idx="1"/>
          </p:nvPr>
        </p:nvSpPr>
        <p:spPr>
          <a:xfrm>
            <a:off x="1333500" y="1530000"/>
            <a:ext cx="7290000" cy="4537075"/>
          </a:xfrm>
        </p:spPr>
      </p:sp>
      <p:pic>
        <p:nvPicPr>
          <p:cNvPr id="8" name="Picture 7" descr="UAL_Logo_Black_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50" y="162000"/>
            <a:ext cx="203200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3500" y="1562102"/>
            <a:ext cx="7290000" cy="450849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 Click to edit Master text styles</a:t>
            </a:r>
          </a:p>
          <a:p>
            <a:pPr lvl="1"/>
            <a:r>
              <a:rPr lang="en-GB" dirty="0" smtClean="0"/>
              <a:t> Second level</a:t>
            </a:r>
          </a:p>
          <a:p>
            <a:pPr lvl="2"/>
            <a:r>
              <a:rPr lang="en-GB" dirty="0" smtClean="0"/>
              <a:t> Third level</a:t>
            </a:r>
          </a:p>
          <a:p>
            <a:pPr lvl="3"/>
            <a:r>
              <a:rPr lang="en-GB" dirty="0" smtClean="0"/>
              <a:t> Fourth level</a:t>
            </a:r>
          </a:p>
          <a:p>
            <a:pPr lvl="4"/>
            <a:r>
              <a:rPr lang="en-GB" dirty="0" smtClean="0"/>
              <a:t>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4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4" r:id="rId6"/>
    <p:sldLayoutId id="2147483652" r:id="rId7"/>
    <p:sldLayoutId id="2147483654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216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360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504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648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792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Peer Observations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Conrad Heyns &amp; Joanna Norton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0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5065"/>
    </mc:Choice>
    <mc:Fallback>
      <p:transition advTm="1506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PAEP? 2 Blocks of </a:t>
            </a:r>
            <a:r>
              <a:rPr lang="en-US" sz="3600" dirty="0" smtClean="0"/>
              <a:t>8 – 12 weeks and 600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35 staff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Regular observations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Inspections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New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2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582"/>
    </mc:Choice>
    <mc:Fallback>
      <p:transition spd="slow" advTm="9158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&amp; Collaboration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Staff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Reading 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Webinars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Personal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805"/>
    </mc:Choice>
    <mc:Fallback>
      <p:transition spd="slow" advTm="3180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Reflective Observations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Setting parameters:</a:t>
            </a:r>
          </a:p>
          <a:p>
            <a:endParaRPr lang="en-US" sz="3600" dirty="0" smtClean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Strengths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Weaknesses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Areas of improvement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What is working well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New ideas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Staff development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Peer feedback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5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162"/>
    </mc:Choice>
    <mc:Fallback>
      <p:transition spd="slow" advTm="4516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Cover teacher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One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Timetable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Reflective statements (evidence)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Staff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4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938"/>
    </mc:Choice>
    <mc:Fallback>
      <p:transition spd="slow" advTm="2693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A v</a:t>
            </a:r>
            <a:r>
              <a:rPr lang="en-US" sz="2800" b="0" dirty="0" smtClean="0"/>
              <a:t>ery positive experience!</a:t>
            </a:r>
          </a:p>
          <a:p>
            <a:endParaRPr lang="en-US" sz="2800" b="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b="0" dirty="0"/>
              <a:t>I feel that this informal approach to peer observation has positive repercussions as it takes the pressure off and allows you to engage in a non-competitive atmosphere</a:t>
            </a:r>
            <a:r>
              <a:rPr lang="en-GB" sz="2800" b="0" dirty="0" smtClean="0"/>
              <a:t>.</a:t>
            </a:r>
          </a:p>
          <a:p>
            <a:pPr lvl="0"/>
            <a:endParaRPr lang="en-GB" sz="2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0" dirty="0"/>
              <a:t>I enjoyed it tremendously. Seeing other </a:t>
            </a:r>
            <a:r>
              <a:rPr lang="en-GB" sz="2800" b="0" dirty="0" smtClean="0"/>
              <a:t>professionals </a:t>
            </a:r>
            <a:r>
              <a:rPr lang="en-GB" sz="2800" b="0" dirty="0"/>
              <a:t>work can only be enriching. Peer observation ….allows the teacher to do three things: to experience the lesson with the students, to watch and learn from other teachers – this includes everything from classroom management to specific activities, and thus, most importantly, to reflect on their own teaching practices, An entirely positive, productive experience.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0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107"/>
    </mc:Choice>
    <mc:Fallback>
      <p:transition spd="slow" advTm="6010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 development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Rapid training slots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err="1" smtClean="0"/>
              <a:t>Insessional</a:t>
            </a:r>
            <a:r>
              <a:rPr lang="en-US" sz="3600" dirty="0" smtClean="0"/>
              <a:t>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err="1" smtClean="0"/>
              <a:t>Presessional</a:t>
            </a:r>
            <a:r>
              <a:rPr lang="en-US" sz="3600" dirty="0" smtClean="0"/>
              <a:t>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Conferences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Roll out?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How do we build on it?</a:t>
            </a: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Applicability to other disciplines?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3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386"/>
    </mc:Choice>
    <mc:Fallback>
      <p:transition spd="slow" advTm="3038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ual-powerpoint-template">
  <a:themeElements>
    <a:clrScheme name="UAL - Master Theme Colours">
      <a:dk1>
        <a:srgbClr val="000000"/>
      </a:dk1>
      <a:lt1>
        <a:sysClr val="window" lastClr="FFFFFF"/>
      </a:lt1>
      <a:dk2>
        <a:srgbClr val="A7A9AC"/>
      </a:dk2>
      <a:lt2>
        <a:srgbClr val="D6D6D4"/>
      </a:lt2>
      <a:accent1>
        <a:srgbClr val="53BEE3"/>
      </a:accent1>
      <a:accent2>
        <a:srgbClr val="977C9E"/>
      </a:accent2>
      <a:accent3>
        <a:srgbClr val="1FAE7E"/>
      </a:accent3>
      <a:accent4>
        <a:srgbClr val="EF4123"/>
      </a:accent4>
      <a:accent5>
        <a:srgbClr val="FFCB05"/>
      </a:accent5>
      <a:accent6>
        <a:srgbClr val="D3E2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presentation_ual-powerpoint-template.potx</Template>
  <TotalTime>717</TotalTime>
  <Words>203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presentation_ual-powerpoint-template</vt:lpstr>
      <vt:lpstr>Peer Observations</vt:lpstr>
      <vt:lpstr>Background</vt:lpstr>
      <vt:lpstr>Research &amp; Collaboration</vt:lpstr>
      <vt:lpstr>Reflective Observations</vt:lpstr>
      <vt:lpstr>Process</vt:lpstr>
      <vt:lpstr>Feedback</vt:lpstr>
      <vt:lpstr>Staff  development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UAL Presentation</dc:title>
  <dc:creator>SIL</dc:creator>
  <cp:lastModifiedBy>Conrad Heyns</cp:lastModifiedBy>
  <cp:revision>59</cp:revision>
  <cp:lastPrinted>2015-01-13T15:02:53Z</cp:lastPrinted>
  <dcterms:created xsi:type="dcterms:W3CDTF">2013-06-14T09:58:01Z</dcterms:created>
  <dcterms:modified xsi:type="dcterms:W3CDTF">2015-01-13T15:13:32Z</dcterms:modified>
</cp:coreProperties>
</file>