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diagrams/layout2.xml" ContentType="application/vnd.openxmlformats-officedocument.drawingml.diagram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diagrams/data1.xml" ContentType="application/vnd.openxmlformats-officedocument.drawingml.diagramData+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sldIdLst>
    <p:sldId id="303" r:id="rId2"/>
    <p:sldId id="365" r:id="rId3"/>
    <p:sldId id="383" r:id="rId4"/>
    <p:sldId id="394" r:id="rId5"/>
    <p:sldId id="399" r:id="rId6"/>
    <p:sldId id="379" r:id="rId7"/>
    <p:sldId id="371" r:id="rId8"/>
    <p:sldId id="380" r:id="rId9"/>
    <p:sldId id="349" r:id="rId10"/>
    <p:sldId id="372" r:id="rId11"/>
    <p:sldId id="374" r:id="rId12"/>
    <p:sldId id="386" r:id="rId13"/>
    <p:sldId id="387" r:id="rId14"/>
    <p:sldId id="388" r:id="rId15"/>
    <p:sldId id="402" r:id="rId16"/>
    <p:sldId id="369" r:id="rId17"/>
    <p:sldId id="401" r:id="rId18"/>
    <p:sldId id="367" r:id="rId19"/>
    <p:sldId id="368" r:id="rId20"/>
    <p:sldId id="403" r:id="rId21"/>
    <p:sldId id="397" r:id="rId22"/>
    <p:sldId id="344" r:id="rId23"/>
    <p:sldId id="400" r:id="rId24"/>
    <p:sldId id="395" r:id="rId25"/>
    <p:sldId id="398" r:id="rId26"/>
    <p:sldId id="370" r:id="rId27"/>
    <p:sldId id="393" r:id="rId28"/>
  </p:sldIdLst>
  <p:sldSz cx="9144000" cy="6858000" type="screen4x3"/>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BFB6"/>
    <a:srgbClr val="001C00"/>
    <a:srgbClr val="13883B"/>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835" autoAdjust="0"/>
    <p:restoredTop sz="94660"/>
  </p:normalViewPr>
  <p:slideViewPr>
    <p:cSldViewPr snapToGrid="0" snapToObjects="1">
      <p:cViewPr varScale="1">
        <p:scale>
          <a:sx n="95" d="100"/>
          <a:sy n="95" d="100"/>
        </p:scale>
        <p:origin x="-76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2E9FE-9818-404F-83F5-DC0A14BE45F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7086C282-ACC2-B644-86F8-99EF33B469F0}">
      <dgm:prSet phldrT="[Text]"/>
      <dgm:spPr>
        <a:solidFill>
          <a:schemeClr val="bg2">
            <a:lumMod val="50000"/>
          </a:schemeClr>
        </a:solidFill>
      </dgm:spPr>
      <dgm:t>
        <a:bodyPr/>
        <a:lstStyle/>
        <a:p>
          <a:r>
            <a:rPr lang="en-US" dirty="0" smtClean="0"/>
            <a:t>creativity</a:t>
          </a:r>
          <a:endParaRPr lang="en-US" dirty="0"/>
        </a:p>
      </dgm:t>
    </dgm:pt>
    <dgm:pt modelId="{0EF072FE-7466-AF4B-A153-3467AAE55EFB}" type="parTrans" cxnId="{0B5F07A7-1BB8-B84D-99DD-00573C25EFC9}">
      <dgm:prSet/>
      <dgm:spPr/>
      <dgm:t>
        <a:bodyPr/>
        <a:lstStyle/>
        <a:p>
          <a:endParaRPr lang="en-US"/>
        </a:p>
      </dgm:t>
    </dgm:pt>
    <dgm:pt modelId="{37B5D145-AB1C-8641-9B57-737DCE657412}" type="sibTrans" cxnId="{0B5F07A7-1BB8-B84D-99DD-00573C25EFC9}">
      <dgm:prSet/>
      <dgm:spPr/>
      <dgm:t>
        <a:bodyPr/>
        <a:lstStyle/>
        <a:p>
          <a:endParaRPr lang="en-US"/>
        </a:p>
      </dgm:t>
    </dgm:pt>
    <dgm:pt modelId="{754D5C72-BF65-1A45-AE9E-BD321F8DB69F}">
      <dgm:prSet phldrT="[Text]"/>
      <dgm:spPr>
        <a:solidFill>
          <a:schemeClr val="bg2">
            <a:lumMod val="90000"/>
          </a:schemeClr>
        </a:solidFill>
      </dgm:spPr>
      <dgm:t>
        <a:bodyPr/>
        <a:lstStyle/>
        <a:p>
          <a:r>
            <a:rPr lang="en-US" dirty="0" smtClean="0">
              <a:solidFill>
                <a:schemeClr val="bg2">
                  <a:lumMod val="10000"/>
                </a:schemeClr>
              </a:solidFill>
            </a:rPr>
            <a:t>The making of newness, including adoption of thinking processes or borrowing from one domain to enhance another</a:t>
          </a:r>
          <a:endParaRPr lang="en-US" dirty="0">
            <a:solidFill>
              <a:schemeClr val="bg2">
                <a:lumMod val="10000"/>
              </a:schemeClr>
            </a:solidFill>
          </a:endParaRPr>
        </a:p>
      </dgm:t>
    </dgm:pt>
    <dgm:pt modelId="{BBA78148-D3BC-9944-B815-5DE7C20D78A4}" type="parTrans" cxnId="{CC27749B-103C-DC4D-8A1D-7B7E3701ABAA}">
      <dgm:prSet/>
      <dgm:spPr/>
      <dgm:t>
        <a:bodyPr/>
        <a:lstStyle/>
        <a:p>
          <a:endParaRPr lang="en-US"/>
        </a:p>
      </dgm:t>
    </dgm:pt>
    <dgm:pt modelId="{FB30412A-0D97-654F-B3A6-E72055E23AED}" type="sibTrans" cxnId="{CC27749B-103C-DC4D-8A1D-7B7E3701ABAA}">
      <dgm:prSet/>
      <dgm:spPr/>
      <dgm:t>
        <a:bodyPr/>
        <a:lstStyle/>
        <a:p>
          <a:endParaRPr lang="en-US"/>
        </a:p>
      </dgm:t>
    </dgm:pt>
    <dgm:pt modelId="{9BDDFC6A-9970-F245-AE04-2280EEF36BAB}">
      <dgm:prSet phldrT="[Text]"/>
      <dgm:spPr>
        <a:solidFill>
          <a:schemeClr val="bg2">
            <a:lumMod val="90000"/>
          </a:schemeClr>
        </a:solidFill>
      </dgm:spPr>
      <dgm:t>
        <a:bodyPr/>
        <a:lstStyle/>
        <a:p>
          <a:r>
            <a:rPr lang="en-US" dirty="0" smtClean="0">
              <a:solidFill>
                <a:schemeClr val="bg2">
                  <a:lumMod val="10000"/>
                </a:schemeClr>
              </a:solidFill>
            </a:rPr>
            <a:t>Joy, flair, value</a:t>
          </a:r>
          <a:endParaRPr lang="en-US" dirty="0">
            <a:solidFill>
              <a:schemeClr val="bg2">
                <a:lumMod val="10000"/>
              </a:schemeClr>
            </a:solidFill>
          </a:endParaRPr>
        </a:p>
      </dgm:t>
    </dgm:pt>
    <dgm:pt modelId="{16F2324F-CE63-3F47-9C3B-77E5DDFB1AE7}" type="parTrans" cxnId="{B957C78E-D87D-884A-841B-7657BFC60B48}">
      <dgm:prSet/>
      <dgm:spPr/>
      <dgm:t>
        <a:bodyPr/>
        <a:lstStyle/>
        <a:p>
          <a:endParaRPr lang="en-US"/>
        </a:p>
      </dgm:t>
    </dgm:pt>
    <dgm:pt modelId="{7EE9B7BC-0F59-1243-82BD-4CF574D7BA60}" type="sibTrans" cxnId="{B957C78E-D87D-884A-841B-7657BFC60B48}">
      <dgm:prSet/>
      <dgm:spPr/>
      <dgm:t>
        <a:bodyPr/>
        <a:lstStyle/>
        <a:p>
          <a:endParaRPr lang="en-US"/>
        </a:p>
      </dgm:t>
    </dgm:pt>
    <dgm:pt modelId="{EB137029-025B-3341-AB51-28751404C452}">
      <dgm:prSet phldrT="[Text]"/>
      <dgm:spPr>
        <a:solidFill>
          <a:schemeClr val="bg2">
            <a:lumMod val="50000"/>
          </a:schemeClr>
        </a:solidFill>
      </dgm:spPr>
      <dgm:t>
        <a:bodyPr/>
        <a:lstStyle/>
        <a:p>
          <a:r>
            <a:rPr lang="en-US" dirty="0" smtClean="0"/>
            <a:t>imagination</a:t>
          </a:r>
          <a:endParaRPr lang="en-US" dirty="0"/>
        </a:p>
      </dgm:t>
    </dgm:pt>
    <dgm:pt modelId="{6CD2BC21-6076-9340-8511-7F78A23911AD}" type="parTrans" cxnId="{358254CB-6505-F746-80FA-CB06C8EBEC21}">
      <dgm:prSet/>
      <dgm:spPr/>
      <dgm:t>
        <a:bodyPr/>
        <a:lstStyle/>
        <a:p>
          <a:endParaRPr lang="en-US"/>
        </a:p>
      </dgm:t>
    </dgm:pt>
    <dgm:pt modelId="{4B75D116-5C98-A642-B7A1-DD3FB977BE11}" type="sibTrans" cxnId="{358254CB-6505-F746-80FA-CB06C8EBEC21}">
      <dgm:prSet/>
      <dgm:spPr/>
      <dgm:t>
        <a:bodyPr/>
        <a:lstStyle/>
        <a:p>
          <a:endParaRPr lang="en-US"/>
        </a:p>
      </dgm:t>
    </dgm:pt>
    <dgm:pt modelId="{96DF7C35-021A-834D-9A0B-437C31688A95}">
      <dgm:prSet phldrT="[Text]"/>
      <dgm:spPr>
        <a:solidFill>
          <a:schemeClr val="bg2">
            <a:lumMod val="90000"/>
          </a:schemeClr>
        </a:solidFill>
      </dgm:spPr>
      <dgm:t>
        <a:bodyPr/>
        <a:lstStyle/>
        <a:p>
          <a:r>
            <a:rPr lang="en-US" dirty="0" smtClean="0">
              <a:solidFill>
                <a:schemeClr val="bg2">
                  <a:lumMod val="10000"/>
                </a:schemeClr>
              </a:solidFill>
            </a:rPr>
            <a:t>Conjuring possibilities</a:t>
          </a:r>
          <a:endParaRPr lang="en-US" dirty="0">
            <a:solidFill>
              <a:schemeClr val="bg2">
                <a:lumMod val="10000"/>
              </a:schemeClr>
            </a:solidFill>
          </a:endParaRPr>
        </a:p>
      </dgm:t>
    </dgm:pt>
    <dgm:pt modelId="{F5B6DDAB-1A90-B04A-B28A-CB8CF4364561}" type="parTrans" cxnId="{8228B962-3541-4440-8498-FC21D18530A3}">
      <dgm:prSet/>
      <dgm:spPr/>
      <dgm:t>
        <a:bodyPr/>
        <a:lstStyle/>
        <a:p>
          <a:endParaRPr lang="en-US"/>
        </a:p>
      </dgm:t>
    </dgm:pt>
    <dgm:pt modelId="{9C92E076-EB12-6949-B03A-7969331D6374}" type="sibTrans" cxnId="{8228B962-3541-4440-8498-FC21D18530A3}">
      <dgm:prSet/>
      <dgm:spPr/>
      <dgm:t>
        <a:bodyPr/>
        <a:lstStyle/>
        <a:p>
          <a:endParaRPr lang="en-US"/>
        </a:p>
      </dgm:t>
    </dgm:pt>
    <dgm:pt modelId="{F7A2CACA-970B-2247-B071-756B4BF5FC55}">
      <dgm:prSet phldrT="[Text]"/>
      <dgm:spPr>
        <a:solidFill>
          <a:schemeClr val="bg2">
            <a:lumMod val="90000"/>
          </a:schemeClr>
        </a:solidFill>
      </dgm:spPr>
      <dgm:t>
        <a:bodyPr/>
        <a:lstStyle/>
        <a:p>
          <a:r>
            <a:rPr lang="en-US" dirty="0" smtClean="0">
              <a:solidFill>
                <a:schemeClr val="bg2">
                  <a:lumMod val="10000"/>
                </a:schemeClr>
              </a:solidFill>
            </a:rPr>
            <a:t>Fanciful, not necessarily fantasist</a:t>
          </a:r>
          <a:endParaRPr lang="en-US" dirty="0">
            <a:solidFill>
              <a:schemeClr val="bg2">
                <a:lumMod val="10000"/>
              </a:schemeClr>
            </a:solidFill>
          </a:endParaRPr>
        </a:p>
      </dgm:t>
    </dgm:pt>
    <dgm:pt modelId="{4E79A523-2A8A-CF44-BC06-93B6AED7538F}" type="parTrans" cxnId="{F91F38A4-D5CC-3742-83D3-84606524CB0A}">
      <dgm:prSet/>
      <dgm:spPr/>
      <dgm:t>
        <a:bodyPr/>
        <a:lstStyle/>
        <a:p>
          <a:endParaRPr lang="en-US"/>
        </a:p>
      </dgm:t>
    </dgm:pt>
    <dgm:pt modelId="{AEFEBDAE-35CF-EC48-B3CB-B5AA49B9096A}" type="sibTrans" cxnId="{F91F38A4-D5CC-3742-83D3-84606524CB0A}">
      <dgm:prSet/>
      <dgm:spPr/>
      <dgm:t>
        <a:bodyPr/>
        <a:lstStyle/>
        <a:p>
          <a:endParaRPr lang="en-US"/>
        </a:p>
      </dgm:t>
    </dgm:pt>
    <dgm:pt modelId="{BB85AB3A-DD60-8347-BB3B-6DF1EF4897AD}">
      <dgm:prSet phldrT="[Text]"/>
      <dgm:spPr>
        <a:solidFill>
          <a:schemeClr val="bg2">
            <a:lumMod val="50000"/>
          </a:schemeClr>
        </a:solidFill>
      </dgm:spPr>
      <dgm:t>
        <a:bodyPr/>
        <a:lstStyle/>
        <a:p>
          <a:r>
            <a:rPr lang="en-US" dirty="0" err="1" smtClean="0"/>
            <a:t>Play(fulness</a:t>
          </a:r>
          <a:r>
            <a:rPr lang="en-US" dirty="0" smtClean="0"/>
            <a:t>)</a:t>
          </a:r>
          <a:endParaRPr lang="en-US" dirty="0"/>
        </a:p>
      </dgm:t>
    </dgm:pt>
    <dgm:pt modelId="{A0EE9461-6AA2-FD42-A9F2-10DC1D803AC6}" type="parTrans" cxnId="{CB368CD1-046A-4547-8DE3-5D45250C5987}">
      <dgm:prSet/>
      <dgm:spPr/>
      <dgm:t>
        <a:bodyPr/>
        <a:lstStyle/>
        <a:p>
          <a:endParaRPr lang="en-US"/>
        </a:p>
      </dgm:t>
    </dgm:pt>
    <dgm:pt modelId="{EECB8BA1-F379-7E43-842F-31FB9AFA8C6A}" type="sibTrans" cxnId="{CB368CD1-046A-4547-8DE3-5D45250C5987}">
      <dgm:prSet/>
      <dgm:spPr/>
      <dgm:t>
        <a:bodyPr/>
        <a:lstStyle/>
        <a:p>
          <a:endParaRPr lang="en-US"/>
        </a:p>
      </dgm:t>
    </dgm:pt>
    <dgm:pt modelId="{E216121B-A070-394A-B3D4-B8404D98406D}">
      <dgm:prSet phldrT="[Text]"/>
      <dgm:spPr>
        <a:solidFill>
          <a:schemeClr val="bg2">
            <a:lumMod val="90000"/>
          </a:schemeClr>
        </a:solidFill>
      </dgm:spPr>
      <dgm:t>
        <a:bodyPr/>
        <a:lstStyle/>
        <a:p>
          <a:r>
            <a:rPr lang="en-US" dirty="0" smtClean="0">
              <a:solidFill>
                <a:schemeClr val="bg2">
                  <a:lumMod val="10000"/>
                </a:schemeClr>
              </a:solidFill>
            </a:rPr>
            <a:t>A childlike, not childish, mode of enquiry</a:t>
          </a:r>
          <a:endParaRPr lang="en-US" dirty="0">
            <a:solidFill>
              <a:schemeClr val="bg2">
                <a:lumMod val="10000"/>
              </a:schemeClr>
            </a:solidFill>
          </a:endParaRPr>
        </a:p>
      </dgm:t>
    </dgm:pt>
    <dgm:pt modelId="{3ECBF17A-ADD3-5047-95C5-622824DAC343}" type="parTrans" cxnId="{3668A246-B092-824C-A54B-7D1DB9680346}">
      <dgm:prSet/>
      <dgm:spPr/>
      <dgm:t>
        <a:bodyPr/>
        <a:lstStyle/>
        <a:p>
          <a:endParaRPr lang="en-US"/>
        </a:p>
      </dgm:t>
    </dgm:pt>
    <dgm:pt modelId="{2019A26D-4A1F-DB46-B5E4-58CBA1F8668B}" type="sibTrans" cxnId="{3668A246-B092-824C-A54B-7D1DB9680346}">
      <dgm:prSet/>
      <dgm:spPr/>
      <dgm:t>
        <a:bodyPr/>
        <a:lstStyle/>
        <a:p>
          <a:endParaRPr lang="en-US"/>
        </a:p>
      </dgm:t>
    </dgm:pt>
    <dgm:pt modelId="{23F6B7E1-6BB6-1D41-B82F-DD0FD49076FC}">
      <dgm:prSet phldrT="[Text]"/>
      <dgm:spPr>
        <a:solidFill>
          <a:schemeClr val="bg2">
            <a:lumMod val="90000"/>
          </a:schemeClr>
        </a:solidFill>
      </dgm:spPr>
      <dgm:t>
        <a:bodyPr/>
        <a:lstStyle/>
        <a:p>
          <a:r>
            <a:rPr lang="en-US" dirty="0" smtClean="0">
              <a:solidFill>
                <a:schemeClr val="bg2">
                  <a:lumMod val="10000"/>
                </a:schemeClr>
              </a:solidFill>
            </a:rPr>
            <a:t>A means of exploring possibilities through simulation</a:t>
          </a:r>
          <a:endParaRPr lang="en-US" dirty="0">
            <a:solidFill>
              <a:schemeClr val="bg2">
                <a:lumMod val="10000"/>
              </a:schemeClr>
            </a:solidFill>
          </a:endParaRPr>
        </a:p>
      </dgm:t>
    </dgm:pt>
    <dgm:pt modelId="{CCD6EA4D-7BF4-674F-B6B6-81063CA97881}" type="parTrans" cxnId="{B3B36F3D-3ACA-F14A-95D5-E2634EEF3DF1}">
      <dgm:prSet/>
      <dgm:spPr/>
      <dgm:t>
        <a:bodyPr/>
        <a:lstStyle/>
        <a:p>
          <a:endParaRPr lang="en-US"/>
        </a:p>
      </dgm:t>
    </dgm:pt>
    <dgm:pt modelId="{A1D84AA3-1E3D-A540-81FD-6D3E29C0E1E5}" type="sibTrans" cxnId="{B3B36F3D-3ACA-F14A-95D5-E2634EEF3DF1}">
      <dgm:prSet/>
      <dgm:spPr/>
      <dgm:t>
        <a:bodyPr/>
        <a:lstStyle/>
        <a:p>
          <a:endParaRPr lang="en-US"/>
        </a:p>
      </dgm:t>
    </dgm:pt>
    <dgm:pt modelId="{06165F8E-DD97-4C46-BF46-963400DD0DD7}">
      <dgm:prSet phldrT="[Text]"/>
      <dgm:spPr>
        <a:solidFill>
          <a:schemeClr val="bg2">
            <a:lumMod val="90000"/>
          </a:schemeClr>
        </a:solidFill>
      </dgm:spPr>
      <dgm:t>
        <a:bodyPr/>
        <a:lstStyle/>
        <a:p>
          <a:r>
            <a:rPr lang="en-US" dirty="0" smtClean="0">
              <a:solidFill>
                <a:schemeClr val="bg2">
                  <a:lumMod val="10000"/>
                </a:schemeClr>
              </a:solidFill>
            </a:rPr>
            <a:t>Other ways of being, seeing, doing and becoming</a:t>
          </a:r>
          <a:endParaRPr lang="en-US" dirty="0">
            <a:solidFill>
              <a:schemeClr val="bg2">
                <a:lumMod val="10000"/>
              </a:schemeClr>
            </a:solidFill>
          </a:endParaRPr>
        </a:p>
      </dgm:t>
    </dgm:pt>
    <dgm:pt modelId="{FF0DE4E1-AFAB-A146-9C91-F382B1D702A8}" type="parTrans" cxnId="{C8650D47-8BDA-314C-A280-A12DAC81356A}">
      <dgm:prSet/>
      <dgm:spPr/>
      <dgm:t>
        <a:bodyPr/>
        <a:lstStyle/>
        <a:p>
          <a:endParaRPr lang="en-US"/>
        </a:p>
      </dgm:t>
    </dgm:pt>
    <dgm:pt modelId="{B09AE877-8A9F-2345-9086-34B2A9E69543}" type="sibTrans" cxnId="{C8650D47-8BDA-314C-A280-A12DAC81356A}">
      <dgm:prSet/>
      <dgm:spPr/>
      <dgm:t>
        <a:bodyPr/>
        <a:lstStyle/>
        <a:p>
          <a:endParaRPr lang="en-US"/>
        </a:p>
      </dgm:t>
    </dgm:pt>
    <dgm:pt modelId="{82D3FD4E-D023-C84A-840A-599F1A3AE0D5}">
      <dgm:prSet phldrT="[Text]"/>
      <dgm:spPr>
        <a:solidFill>
          <a:schemeClr val="bg2">
            <a:lumMod val="90000"/>
          </a:schemeClr>
        </a:solidFill>
      </dgm:spPr>
      <dgm:t>
        <a:bodyPr/>
        <a:lstStyle/>
        <a:p>
          <a:r>
            <a:rPr lang="en-US" dirty="0" smtClean="0">
              <a:solidFill>
                <a:schemeClr val="bg2">
                  <a:lumMod val="10000"/>
                </a:schemeClr>
              </a:solidFill>
            </a:rPr>
            <a:t>Extending and fulfilling</a:t>
          </a:r>
          <a:endParaRPr lang="en-US" dirty="0">
            <a:solidFill>
              <a:schemeClr val="bg2">
                <a:lumMod val="10000"/>
              </a:schemeClr>
            </a:solidFill>
          </a:endParaRPr>
        </a:p>
      </dgm:t>
    </dgm:pt>
    <dgm:pt modelId="{F709D943-68EF-C54E-BDE4-35067D81F778}" type="parTrans" cxnId="{219AE2E0-8AD4-294C-9C3C-AAB78CC68C27}">
      <dgm:prSet/>
      <dgm:spPr/>
      <dgm:t>
        <a:bodyPr/>
        <a:lstStyle/>
        <a:p>
          <a:endParaRPr lang="en-US"/>
        </a:p>
      </dgm:t>
    </dgm:pt>
    <dgm:pt modelId="{6DA8DBCC-2332-D444-8BD5-6752F53F2BE8}" type="sibTrans" cxnId="{219AE2E0-8AD4-294C-9C3C-AAB78CC68C27}">
      <dgm:prSet/>
      <dgm:spPr/>
      <dgm:t>
        <a:bodyPr/>
        <a:lstStyle/>
        <a:p>
          <a:endParaRPr lang="en-US"/>
        </a:p>
      </dgm:t>
    </dgm:pt>
    <dgm:pt modelId="{A7F832FA-F24C-104C-BA83-A596840FAB6A}">
      <dgm:prSet phldrT="[Text]"/>
      <dgm:spPr>
        <a:solidFill>
          <a:schemeClr val="bg2">
            <a:lumMod val="90000"/>
          </a:schemeClr>
        </a:solidFill>
      </dgm:spPr>
      <dgm:t>
        <a:bodyPr/>
        <a:lstStyle/>
        <a:p>
          <a:r>
            <a:rPr lang="en-US" dirty="0" smtClean="0">
              <a:solidFill>
                <a:schemeClr val="bg2">
                  <a:lumMod val="10000"/>
                </a:schemeClr>
              </a:solidFill>
            </a:rPr>
            <a:t>Re-</a:t>
          </a:r>
          <a:r>
            <a:rPr lang="en-US" dirty="0" err="1" smtClean="0">
              <a:solidFill>
                <a:schemeClr val="bg2">
                  <a:lumMod val="10000"/>
                </a:schemeClr>
              </a:solidFill>
            </a:rPr>
            <a:t>energising</a:t>
          </a:r>
          <a:r>
            <a:rPr lang="en-US" dirty="0" smtClean="0">
              <a:solidFill>
                <a:schemeClr val="bg2">
                  <a:lumMod val="10000"/>
                </a:schemeClr>
              </a:solidFill>
            </a:rPr>
            <a:t> and freeing</a:t>
          </a:r>
          <a:endParaRPr lang="en-US" dirty="0">
            <a:solidFill>
              <a:schemeClr val="bg2">
                <a:lumMod val="10000"/>
              </a:schemeClr>
            </a:solidFill>
          </a:endParaRPr>
        </a:p>
      </dgm:t>
    </dgm:pt>
    <dgm:pt modelId="{4FF1B853-4260-0443-A044-E0B77A768FF1}" type="parTrans" cxnId="{9592EE01-4819-0A45-9BDD-B57691999477}">
      <dgm:prSet/>
      <dgm:spPr/>
      <dgm:t>
        <a:bodyPr/>
        <a:lstStyle/>
        <a:p>
          <a:endParaRPr lang="en-US"/>
        </a:p>
      </dgm:t>
    </dgm:pt>
    <dgm:pt modelId="{2217B3BC-F600-B94F-8549-45C981E411D5}" type="sibTrans" cxnId="{9592EE01-4819-0A45-9BDD-B57691999477}">
      <dgm:prSet/>
      <dgm:spPr/>
      <dgm:t>
        <a:bodyPr/>
        <a:lstStyle/>
        <a:p>
          <a:endParaRPr lang="en-US"/>
        </a:p>
      </dgm:t>
    </dgm:pt>
    <dgm:pt modelId="{48D40E0F-DC4A-5C49-AAE7-9DE91F452D45}">
      <dgm:prSet phldrT="[Text]"/>
      <dgm:spPr>
        <a:solidFill>
          <a:schemeClr val="bg2">
            <a:lumMod val="90000"/>
          </a:schemeClr>
        </a:solidFill>
      </dgm:spPr>
      <dgm:t>
        <a:bodyPr/>
        <a:lstStyle/>
        <a:p>
          <a:r>
            <a:rPr lang="en-US" dirty="0" smtClean="0">
              <a:solidFill>
                <a:schemeClr val="bg2">
                  <a:lumMod val="10000"/>
                </a:schemeClr>
              </a:solidFill>
            </a:rPr>
            <a:t>Not just wacky</a:t>
          </a:r>
          <a:endParaRPr lang="en-US" dirty="0">
            <a:solidFill>
              <a:schemeClr val="bg2">
                <a:lumMod val="10000"/>
              </a:schemeClr>
            </a:solidFill>
          </a:endParaRPr>
        </a:p>
      </dgm:t>
    </dgm:pt>
    <dgm:pt modelId="{85AA853E-5E7C-3C4D-9742-445A6371D900}" type="parTrans" cxnId="{53D7A5CE-962E-C241-B233-C1A1842B93EC}">
      <dgm:prSet/>
      <dgm:spPr/>
    </dgm:pt>
    <dgm:pt modelId="{B7145C72-EDFC-D148-B930-9734BDB0276E}" type="sibTrans" cxnId="{53D7A5CE-962E-C241-B233-C1A1842B93EC}">
      <dgm:prSet/>
      <dgm:spPr/>
    </dgm:pt>
    <dgm:pt modelId="{09AB8F1C-BE0A-5640-BCCC-A5F9BC71F0BE}" type="pres">
      <dgm:prSet presAssocID="{ECB2E9FE-9818-404F-83F5-DC0A14BE45FC}" presName="Name0" presStyleCnt="0">
        <dgm:presLayoutVars>
          <dgm:dir/>
          <dgm:animLvl val="lvl"/>
          <dgm:resizeHandles val="exact"/>
        </dgm:presLayoutVars>
      </dgm:prSet>
      <dgm:spPr/>
      <dgm:t>
        <a:bodyPr/>
        <a:lstStyle/>
        <a:p>
          <a:endParaRPr lang="en-US"/>
        </a:p>
      </dgm:t>
    </dgm:pt>
    <dgm:pt modelId="{F8E0D30C-FEC4-1649-B3F3-E069D5D8F3B5}" type="pres">
      <dgm:prSet presAssocID="{7086C282-ACC2-B644-86F8-99EF33B469F0}" presName="composite" presStyleCnt="0"/>
      <dgm:spPr/>
    </dgm:pt>
    <dgm:pt modelId="{20EC8C39-3F79-0C40-B6C5-6CE1D12C805B}" type="pres">
      <dgm:prSet presAssocID="{7086C282-ACC2-B644-86F8-99EF33B469F0}" presName="parTx" presStyleLbl="alignNode1" presStyleIdx="0" presStyleCnt="3">
        <dgm:presLayoutVars>
          <dgm:chMax val="0"/>
          <dgm:chPref val="0"/>
          <dgm:bulletEnabled val="1"/>
        </dgm:presLayoutVars>
      </dgm:prSet>
      <dgm:spPr/>
      <dgm:t>
        <a:bodyPr/>
        <a:lstStyle/>
        <a:p>
          <a:endParaRPr lang="en-US"/>
        </a:p>
      </dgm:t>
    </dgm:pt>
    <dgm:pt modelId="{F9166FE6-E08F-304C-A63E-D4D89C826B9A}" type="pres">
      <dgm:prSet presAssocID="{7086C282-ACC2-B644-86F8-99EF33B469F0}" presName="desTx" presStyleLbl="alignAccFollowNode1" presStyleIdx="0" presStyleCnt="3">
        <dgm:presLayoutVars>
          <dgm:bulletEnabled val="1"/>
        </dgm:presLayoutVars>
      </dgm:prSet>
      <dgm:spPr/>
      <dgm:t>
        <a:bodyPr/>
        <a:lstStyle/>
        <a:p>
          <a:endParaRPr lang="en-US"/>
        </a:p>
      </dgm:t>
    </dgm:pt>
    <dgm:pt modelId="{A801A58B-3FBA-F54E-8BF7-E3964308550B}" type="pres">
      <dgm:prSet presAssocID="{37B5D145-AB1C-8641-9B57-737DCE657412}" presName="space" presStyleCnt="0"/>
      <dgm:spPr/>
    </dgm:pt>
    <dgm:pt modelId="{CFE6FB15-6A3B-1443-9BD2-4EAC8E25E4D9}" type="pres">
      <dgm:prSet presAssocID="{EB137029-025B-3341-AB51-28751404C452}" presName="composite" presStyleCnt="0"/>
      <dgm:spPr/>
    </dgm:pt>
    <dgm:pt modelId="{47113E10-5636-244D-A980-F54449420F73}" type="pres">
      <dgm:prSet presAssocID="{EB137029-025B-3341-AB51-28751404C452}" presName="parTx" presStyleLbl="alignNode1" presStyleIdx="1" presStyleCnt="3">
        <dgm:presLayoutVars>
          <dgm:chMax val="0"/>
          <dgm:chPref val="0"/>
          <dgm:bulletEnabled val="1"/>
        </dgm:presLayoutVars>
      </dgm:prSet>
      <dgm:spPr/>
      <dgm:t>
        <a:bodyPr/>
        <a:lstStyle/>
        <a:p>
          <a:endParaRPr lang="en-US"/>
        </a:p>
      </dgm:t>
    </dgm:pt>
    <dgm:pt modelId="{F9D72B7E-A386-9A46-B430-092C3DB0B822}" type="pres">
      <dgm:prSet presAssocID="{EB137029-025B-3341-AB51-28751404C452}" presName="desTx" presStyleLbl="alignAccFollowNode1" presStyleIdx="1" presStyleCnt="3">
        <dgm:presLayoutVars>
          <dgm:bulletEnabled val="1"/>
        </dgm:presLayoutVars>
      </dgm:prSet>
      <dgm:spPr/>
      <dgm:t>
        <a:bodyPr/>
        <a:lstStyle/>
        <a:p>
          <a:endParaRPr lang="en-US"/>
        </a:p>
      </dgm:t>
    </dgm:pt>
    <dgm:pt modelId="{BACEAC1B-F777-8A48-BEFE-494ABF86D3D6}" type="pres">
      <dgm:prSet presAssocID="{4B75D116-5C98-A642-B7A1-DD3FB977BE11}" presName="space" presStyleCnt="0"/>
      <dgm:spPr/>
    </dgm:pt>
    <dgm:pt modelId="{A5BC565A-934C-AF47-A040-4F6BBC9B993D}" type="pres">
      <dgm:prSet presAssocID="{BB85AB3A-DD60-8347-BB3B-6DF1EF4897AD}" presName="composite" presStyleCnt="0"/>
      <dgm:spPr/>
    </dgm:pt>
    <dgm:pt modelId="{A1F61163-A591-CF40-9437-6CEDAE20D8EB}" type="pres">
      <dgm:prSet presAssocID="{BB85AB3A-DD60-8347-BB3B-6DF1EF4897AD}" presName="parTx" presStyleLbl="alignNode1" presStyleIdx="2" presStyleCnt="3">
        <dgm:presLayoutVars>
          <dgm:chMax val="0"/>
          <dgm:chPref val="0"/>
          <dgm:bulletEnabled val="1"/>
        </dgm:presLayoutVars>
      </dgm:prSet>
      <dgm:spPr/>
      <dgm:t>
        <a:bodyPr/>
        <a:lstStyle/>
        <a:p>
          <a:endParaRPr lang="en-US"/>
        </a:p>
      </dgm:t>
    </dgm:pt>
    <dgm:pt modelId="{6196EC4F-F68A-1A4F-B68C-6961929FA855}" type="pres">
      <dgm:prSet presAssocID="{BB85AB3A-DD60-8347-BB3B-6DF1EF4897AD}" presName="desTx" presStyleLbl="alignAccFollowNode1" presStyleIdx="2" presStyleCnt="3">
        <dgm:presLayoutVars>
          <dgm:bulletEnabled val="1"/>
        </dgm:presLayoutVars>
      </dgm:prSet>
      <dgm:spPr/>
      <dgm:t>
        <a:bodyPr/>
        <a:lstStyle/>
        <a:p>
          <a:endParaRPr lang="en-US"/>
        </a:p>
      </dgm:t>
    </dgm:pt>
  </dgm:ptLst>
  <dgm:cxnLst>
    <dgm:cxn modelId="{B3B36F3D-3ACA-F14A-95D5-E2634EEF3DF1}" srcId="{BB85AB3A-DD60-8347-BB3B-6DF1EF4897AD}" destId="{23F6B7E1-6BB6-1D41-B82F-DD0FD49076FC}" srcOrd="1" destOrd="0" parTransId="{CCD6EA4D-7BF4-674F-B6B6-81063CA97881}" sibTransId="{A1D84AA3-1E3D-A540-81FD-6D3E29C0E1E5}"/>
    <dgm:cxn modelId="{173CEF11-0291-8646-9373-C536908E1903}" type="presOf" srcId="{7086C282-ACC2-B644-86F8-99EF33B469F0}" destId="{20EC8C39-3F79-0C40-B6C5-6CE1D12C805B}" srcOrd="0" destOrd="0" presId="urn:microsoft.com/office/officeart/2005/8/layout/hList1"/>
    <dgm:cxn modelId="{111F6E79-ABF6-3249-A73C-472BCC822728}" type="presOf" srcId="{BB85AB3A-DD60-8347-BB3B-6DF1EF4897AD}" destId="{A1F61163-A591-CF40-9437-6CEDAE20D8EB}" srcOrd="0" destOrd="0" presId="urn:microsoft.com/office/officeart/2005/8/layout/hList1"/>
    <dgm:cxn modelId="{53D7A5CE-962E-C241-B233-C1A1842B93EC}" srcId="{7086C282-ACC2-B644-86F8-99EF33B469F0}" destId="{48D40E0F-DC4A-5C49-AAE7-9DE91F452D45}" srcOrd="2" destOrd="0" parTransId="{85AA853E-5E7C-3C4D-9742-445A6371D900}" sibTransId="{B7145C72-EDFC-D148-B930-9734BDB0276E}"/>
    <dgm:cxn modelId="{219AE2E0-8AD4-294C-9C3C-AAB78CC68C27}" srcId="{EB137029-025B-3341-AB51-28751404C452}" destId="{82D3FD4E-D023-C84A-840A-599F1A3AE0D5}" srcOrd="3" destOrd="0" parTransId="{F709D943-68EF-C54E-BDE4-35067D81F778}" sibTransId="{6DA8DBCC-2332-D444-8BD5-6752F53F2BE8}"/>
    <dgm:cxn modelId="{CB368CD1-046A-4547-8DE3-5D45250C5987}" srcId="{ECB2E9FE-9818-404F-83F5-DC0A14BE45FC}" destId="{BB85AB3A-DD60-8347-BB3B-6DF1EF4897AD}" srcOrd="2" destOrd="0" parTransId="{A0EE9461-6AA2-FD42-A9F2-10DC1D803AC6}" sibTransId="{EECB8BA1-F379-7E43-842F-31FB9AFA8C6A}"/>
    <dgm:cxn modelId="{61AFE663-40BD-FB40-A186-45AB11189876}" type="presOf" srcId="{A7F832FA-F24C-104C-BA83-A596840FAB6A}" destId="{6196EC4F-F68A-1A4F-B68C-6961929FA855}" srcOrd="0" destOrd="2" presId="urn:microsoft.com/office/officeart/2005/8/layout/hList1"/>
    <dgm:cxn modelId="{358254CB-6505-F746-80FA-CB06C8EBEC21}" srcId="{ECB2E9FE-9818-404F-83F5-DC0A14BE45FC}" destId="{EB137029-025B-3341-AB51-28751404C452}" srcOrd="1" destOrd="0" parTransId="{6CD2BC21-6076-9340-8511-7F78A23911AD}" sibTransId="{4B75D116-5C98-A642-B7A1-DD3FB977BE11}"/>
    <dgm:cxn modelId="{C8650D47-8BDA-314C-A280-A12DAC81356A}" srcId="{EB137029-025B-3341-AB51-28751404C452}" destId="{06165F8E-DD97-4C46-BF46-963400DD0DD7}" srcOrd="2" destOrd="0" parTransId="{FF0DE4E1-AFAB-A146-9C91-F382B1D702A8}" sibTransId="{B09AE877-8A9F-2345-9086-34B2A9E69543}"/>
    <dgm:cxn modelId="{9592EE01-4819-0A45-9BDD-B57691999477}" srcId="{BB85AB3A-DD60-8347-BB3B-6DF1EF4897AD}" destId="{A7F832FA-F24C-104C-BA83-A596840FAB6A}" srcOrd="2" destOrd="0" parTransId="{4FF1B853-4260-0443-A044-E0B77A768FF1}" sibTransId="{2217B3BC-F600-B94F-8549-45C981E411D5}"/>
    <dgm:cxn modelId="{B957C78E-D87D-884A-841B-7657BFC60B48}" srcId="{7086C282-ACC2-B644-86F8-99EF33B469F0}" destId="{9BDDFC6A-9970-F245-AE04-2280EEF36BAB}" srcOrd="1" destOrd="0" parTransId="{16F2324F-CE63-3F47-9C3B-77E5DDFB1AE7}" sibTransId="{7EE9B7BC-0F59-1243-82BD-4CF574D7BA60}"/>
    <dgm:cxn modelId="{04847FA0-DF06-CE44-A369-435001D05223}" type="presOf" srcId="{9BDDFC6A-9970-F245-AE04-2280EEF36BAB}" destId="{F9166FE6-E08F-304C-A63E-D4D89C826B9A}" srcOrd="0" destOrd="1" presId="urn:microsoft.com/office/officeart/2005/8/layout/hList1"/>
    <dgm:cxn modelId="{F91F38A4-D5CC-3742-83D3-84606524CB0A}" srcId="{EB137029-025B-3341-AB51-28751404C452}" destId="{F7A2CACA-970B-2247-B071-756B4BF5FC55}" srcOrd="1" destOrd="0" parTransId="{4E79A523-2A8A-CF44-BC06-93B6AED7538F}" sibTransId="{AEFEBDAE-35CF-EC48-B3CB-B5AA49B9096A}"/>
    <dgm:cxn modelId="{22DB6AAC-74C1-CC4C-B4F6-09C23AE053AA}" type="presOf" srcId="{754D5C72-BF65-1A45-AE9E-BD321F8DB69F}" destId="{F9166FE6-E08F-304C-A63E-D4D89C826B9A}" srcOrd="0" destOrd="0" presId="urn:microsoft.com/office/officeart/2005/8/layout/hList1"/>
    <dgm:cxn modelId="{008DF54C-D988-4E4D-9893-4F40DC46EBFA}" type="presOf" srcId="{ECB2E9FE-9818-404F-83F5-DC0A14BE45FC}" destId="{09AB8F1C-BE0A-5640-BCCC-A5F9BC71F0BE}" srcOrd="0" destOrd="0" presId="urn:microsoft.com/office/officeart/2005/8/layout/hList1"/>
    <dgm:cxn modelId="{0D5F1546-BD65-144D-9340-5FC1BD65A437}" type="presOf" srcId="{96DF7C35-021A-834D-9A0B-437C31688A95}" destId="{F9D72B7E-A386-9A46-B430-092C3DB0B822}" srcOrd="0" destOrd="0" presId="urn:microsoft.com/office/officeart/2005/8/layout/hList1"/>
    <dgm:cxn modelId="{E85D6997-DE39-D548-BE55-1B2D22A2E5CA}" type="presOf" srcId="{F7A2CACA-970B-2247-B071-756B4BF5FC55}" destId="{F9D72B7E-A386-9A46-B430-092C3DB0B822}" srcOrd="0" destOrd="1" presId="urn:microsoft.com/office/officeart/2005/8/layout/hList1"/>
    <dgm:cxn modelId="{C93F34A1-4D7A-4E48-B99B-BB9F31B40F1C}" type="presOf" srcId="{06165F8E-DD97-4C46-BF46-963400DD0DD7}" destId="{F9D72B7E-A386-9A46-B430-092C3DB0B822}" srcOrd="0" destOrd="2" presId="urn:microsoft.com/office/officeart/2005/8/layout/hList1"/>
    <dgm:cxn modelId="{0B5F07A7-1BB8-B84D-99DD-00573C25EFC9}" srcId="{ECB2E9FE-9818-404F-83F5-DC0A14BE45FC}" destId="{7086C282-ACC2-B644-86F8-99EF33B469F0}" srcOrd="0" destOrd="0" parTransId="{0EF072FE-7466-AF4B-A153-3467AAE55EFB}" sibTransId="{37B5D145-AB1C-8641-9B57-737DCE657412}"/>
    <dgm:cxn modelId="{A36F4CCA-E636-A048-837A-66A19137ED90}" type="presOf" srcId="{82D3FD4E-D023-C84A-840A-599F1A3AE0D5}" destId="{F9D72B7E-A386-9A46-B430-092C3DB0B822}" srcOrd="0" destOrd="3" presId="urn:microsoft.com/office/officeart/2005/8/layout/hList1"/>
    <dgm:cxn modelId="{8228B962-3541-4440-8498-FC21D18530A3}" srcId="{EB137029-025B-3341-AB51-28751404C452}" destId="{96DF7C35-021A-834D-9A0B-437C31688A95}" srcOrd="0" destOrd="0" parTransId="{F5B6DDAB-1A90-B04A-B28A-CB8CF4364561}" sibTransId="{9C92E076-EB12-6949-B03A-7969331D6374}"/>
    <dgm:cxn modelId="{CC27749B-103C-DC4D-8A1D-7B7E3701ABAA}" srcId="{7086C282-ACC2-B644-86F8-99EF33B469F0}" destId="{754D5C72-BF65-1A45-AE9E-BD321F8DB69F}" srcOrd="0" destOrd="0" parTransId="{BBA78148-D3BC-9944-B815-5DE7C20D78A4}" sibTransId="{FB30412A-0D97-654F-B3A6-E72055E23AED}"/>
    <dgm:cxn modelId="{0BB6C4C6-A1FC-BC45-A7D7-BFF4D9B07366}" type="presOf" srcId="{48D40E0F-DC4A-5C49-AAE7-9DE91F452D45}" destId="{F9166FE6-E08F-304C-A63E-D4D89C826B9A}" srcOrd="0" destOrd="2" presId="urn:microsoft.com/office/officeart/2005/8/layout/hList1"/>
    <dgm:cxn modelId="{F562EFA2-EBED-BA40-9A78-D915BECAFB5F}" type="presOf" srcId="{E216121B-A070-394A-B3D4-B8404D98406D}" destId="{6196EC4F-F68A-1A4F-B68C-6961929FA855}" srcOrd="0" destOrd="0" presId="urn:microsoft.com/office/officeart/2005/8/layout/hList1"/>
    <dgm:cxn modelId="{BFC03981-FACA-B547-8D2C-F3A9A6ABA90B}" type="presOf" srcId="{EB137029-025B-3341-AB51-28751404C452}" destId="{47113E10-5636-244D-A980-F54449420F73}" srcOrd="0" destOrd="0" presId="urn:microsoft.com/office/officeart/2005/8/layout/hList1"/>
    <dgm:cxn modelId="{6B6D37A0-DA4D-7E4D-A431-DC31FF55D581}" type="presOf" srcId="{23F6B7E1-6BB6-1D41-B82F-DD0FD49076FC}" destId="{6196EC4F-F68A-1A4F-B68C-6961929FA855}" srcOrd="0" destOrd="1" presId="urn:microsoft.com/office/officeart/2005/8/layout/hList1"/>
    <dgm:cxn modelId="{3668A246-B092-824C-A54B-7D1DB9680346}" srcId="{BB85AB3A-DD60-8347-BB3B-6DF1EF4897AD}" destId="{E216121B-A070-394A-B3D4-B8404D98406D}" srcOrd="0" destOrd="0" parTransId="{3ECBF17A-ADD3-5047-95C5-622824DAC343}" sibTransId="{2019A26D-4A1F-DB46-B5E4-58CBA1F8668B}"/>
    <dgm:cxn modelId="{0B5F7542-9055-6242-A6EA-531027059C94}" type="presParOf" srcId="{09AB8F1C-BE0A-5640-BCCC-A5F9BC71F0BE}" destId="{F8E0D30C-FEC4-1649-B3F3-E069D5D8F3B5}" srcOrd="0" destOrd="0" presId="urn:microsoft.com/office/officeart/2005/8/layout/hList1"/>
    <dgm:cxn modelId="{72683E2B-274E-7542-839A-D2E437E71539}" type="presParOf" srcId="{F8E0D30C-FEC4-1649-B3F3-E069D5D8F3B5}" destId="{20EC8C39-3F79-0C40-B6C5-6CE1D12C805B}" srcOrd="0" destOrd="0" presId="urn:microsoft.com/office/officeart/2005/8/layout/hList1"/>
    <dgm:cxn modelId="{EB79962E-3CF5-7F4E-9660-265ED75E3E93}" type="presParOf" srcId="{F8E0D30C-FEC4-1649-B3F3-E069D5D8F3B5}" destId="{F9166FE6-E08F-304C-A63E-D4D89C826B9A}" srcOrd="1" destOrd="0" presId="urn:microsoft.com/office/officeart/2005/8/layout/hList1"/>
    <dgm:cxn modelId="{3481005C-801F-554E-85DF-C3D5BB7A4C88}" type="presParOf" srcId="{09AB8F1C-BE0A-5640-BCCC-A5F9BC71F0BE}" destId="{A801A58B-3FBA-F54E-8BF7-E3964308550B}" srcOrd="1" destOrd="0" presId="urn:microsoft.com/office/officeart/2005/8/layout/hList1"/>
    <dgm:cxn modelId="{DEEB1B30-098C-CB45-BFE8-29A7D0AB2D57}" type="presParOf" srcId="{09AB8F1C-BE0A-5640-BCCC-A5F9BC71F0BE}" destId="{CFE6FB15-6A3B-1443-9BD2-4EAC8E25E4D9}" srcOrd="2" destOrd="0" presId="urn:microsoft.com/office/officeart/2005/8/layout/hList1"/>
    <dgm:cxn modelId="{AF030D43-B161-A646-B422-FB09AB4BE077}" type="presParOf" srcId="{CFE6FB15-6A3B-1443-9BD2-4EAC8E25E4D9}" destId="{47113E10-5636-244D-A980-F54449420F73}" srcOrd="0" destOrd="0" presId="urn:microsoft.com/office/officeart/2005/8/layout/hList1"/>
    <dgm:cxn modelId="{BFE125E3-E9A1-8B4A-A764-98135AFE8F2F}" type="presParOf" srcId="{CFE6FB15-6A3B-1443-9BD2-4EAC8E25E4D9}" destId="{F9D72B7E-A386-9A46-B430-092C3DB0B822}" srcOrd="1" destOrd="0" presId="urn:microsoft.com/office/officeart/2005/8/layout/hList1"/>
    <dgm:cxn modelId="{7DEEF2F5-5087-9D41-B77C-6DC7845F193E}" type="presParOf" srcId="{09AB8F1C-BE0A-5640-BCCC-A5F9BC71F0BE}" destId="{BACEAC1B-F777-8A48-BEFE-494ABF86D3D6}" srcOrd="3" destOrd="0" presId="urn:microsoft.com/office/officeart/2005/8/layout/hList1"/>
    <dgm:cxn modelId="{2597FD54-CF0A-F648-8866-F7C7D812E7A9}" type="presParOf" srcId="{09AB8F1C-BE0A-5640-BCCC-A5F9BC71F0BE}" destId="{A5BC565A-934C-AF47-A040-4F6BBC9B993D}" srcOrd="4" destOrd="0" presId="urn:microsoft.com/office/officeart/2005/8/layout/hList1"/>
    <dgm:cxn modelId="{82590583-13AA-C848-946D-CBF7464D343A}" type="presParOf" srcId="{A5BC565A-934C-AF47-A040-4F6BBC9B993D}" destId="{A1F61163-A591-CF40-9437-6CEDAE20D8EB}" srcOrd="0" destOrd="0" presId="urn:microsoft.com/office/officeart/2005/8/layout/hList1"/>
    <dgm:cxn modelId="{66B90B00-DCBC-144A-9399-6D4BF358B902}" type="presParOf" srcId="{A5BC565A-934C-AF47-A040-4F6BBC9B993D}" destId="{6196EC4F-F68A-1A4F-B68C-6961929FA85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FB13D-16A9-264E-BD11-E914E3FFC4D4}"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8C1B45FC-2909-D24F-923D-01D6F4A1C35D}" type="pres">
      <dgm:prSet presAssocID="{D1AFB13D-16A9-264E-BD11-E914E3FFC4D4}" presName="Name0" presStyleCnt="0">
        <dgm:presLayoutVars>
          <dgm:dir/>
          <dgm:resizeHandles val="exact"/>
        </dgm:presLayoutVars>
      </dgm:prSet>
      <dgm:spPr/>
      <dgm:t>
        <a:bodyPr/>
        <a:lstStyle/>
        <a:p>
          <a:endParaRPr lang="en-US"/>
        </a:p>
      </dgm:t>
    </dgm:pt>
  </dgm:ptLst>
  <dgm:cxnLst>
    <dgm:cxn modelId="{0D8F4555-B31A-47BA-98EF-1A43A570F0FC}" type="presOf" srcId="{D1AFB13D-16A9-264E-BD11-E914E3FFC4D4}" destId="{8C1B45FC-2909-D24F-923D-01D6F4A1C35D}" srcOrd="0"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EC8C39-3F79-0C40-B6C5-6CE1D12C805B}">
      <dsp:nvSpPr>
        <dsp:cNvPr id="0" name=""/>
        <dsp:cNvSpPr/>
      </dsp:nvSpPr>
      <dsp:spPr>
        <a:xfrm>
          <a:off x="2571" y="15588"/>
          <a:ext cx="2507456" cy="633600"/>
        </a:xfrm>
        <a:prstGeom prst="rect">
          <a:avLst/>
        </a:prstGeom>
        <a:solidFill>
          <a:schemeClr val="bg2">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creativity</a:t>
          </a:r>
          <a:endParaRPr lang="en-US" sz="2200" kern="1200" dirty="0"/>
        </a:p>
      </dsp:txBody>
      <dsp:txXfrm>
        <a:off x="2571" y="15588"/>
        <a:ext cx="2507456" cy="633600"/>
      </dsp:txXfrm>
    </dsp:sp>
    <dsp:sp modelId="{F9166FE6-E08F-304C-A63E-D4D89C826B9A}">
      <dsp:nvSpPr>
        <dsp:cNvPr id="0" name=""/>
        <dsp:cNvSpPr/>
      </dsp:nvSpPr>
      <dsp:spPr>
        <a:xfrm>
          <a:off x="2571" y="649188"/>
          <a:ext cx="2507456" cy="3861185"/>
        </a:xfrm>
        <a:prstGeom prst="rect">
          <a:avLst/>
        </a:prstGeom>
        <a:solidFill>
          <a:schemeClr val="bg2">
            <a:lumMod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The making of newness, including adoption of thinking processes or borrowing from one domain to enhance another</a:t>
          </a:r>
          <a:endParaRPr lang="en-US" sz="2200" kern="1200" dirty="0">
            <a:solidFill>
              <a:schemeClr val="bg2">
                <a:lumMod val="1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Joy, flair, value</a:t>
          </a:r>
          <a:endParaRPr lang="en-US" sz="2200" kern="1200" dirty="0">
            <a:solidFill>
              <a:schemeClr val="bg2">
                <a:lumMod val="1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Not just wacky</a:t>
          </a:r>
          <a:endParaRPr lang="en-US" sz="2200" kern="1200" dirty="0">
            <a:solidFill>
              <a:schemeClr val="bg2">
                <a:lumMod val="10000"/>
              </a:schemeClr>
            </a:solidFill>
          </a:endParaRPr>
        </a:p>
      </dsp:txBody>
      <dsp:txXfrm>
        <a:off x="2571" y="649188"/>
        <a:ext cx="2507456" cy="3861185"/>
      </dsp:txXfrm>
    </dsp:sp>
    <dsp:sp modelId="{47113E10-5636-244D-A980-F54449420F73}">
      <dsp:nvSpPr>
        <dsp:cNvPr id="0" name=""/>
        <dsp:cNvSpPr/>
      </dsp:nvSpPr>
      <dsp:spPr>
        <a:xfrm>
          <a:off x="2861071" y="15588"/>
          <a:ext cx="2507456" cy="633600"/>
        </a:xfrm>
        <a:prstGeom prst="rect">
          <a:avLst/>
        </a:prstGeom>
        <a:solidFill>
          <a:schemeClr val="bg2">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imagination</a:t>
          </a:r>
          <a:endParaRPr lang="en-US" sz="2200" kern="1200" dirty="0"/>
        </a:p>
      </dsp:txBody>
      <dsp:txXfrm>
        <a:off x="2861071" y="15588"/>
        <a:ext cx="2507456" cy="633600"/>
      </dsp:txXfrm>
    </dsp:sp>
    <dsp:sp modelId="{F9D72B7E-A386-9A46-B430-092C3DB0B822}">
      <dsp:nvSpPr>
        <dsp:cNvPr id="0" name=""/>
        <dsp:cNvSpPr/>
      </dsp:nvSpPr>
      <dsp:spPr>
        <a:xfrm>
          <a:off x="2861071" y="649188"/>
          <a:ext cx="2507456" cy="3861185"/>
        </a:xfrm>
        <a:prstGeom prst="rect">
          <a:avLst/>
        </a:prstGeom>
        <a:solidFill>
          <a:schemeClr val="bg2">
            <a:lumMod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Conjuring possibilities</a:t>
          </a:r>
          <a:endParaRPr lang="en-US" sz="2200" kern="1200" dirty="0">
            <a:solidFill>
              <a:schemeClr val="bg2">
                <a:lumMod val="1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Fanciful, not necessarily fantasist</a:t>
          </a:r>
          <a:endParaRPr lang="en-US" sz="2200" kern="1200" dirty="0">
            <a:solidFill>
              <a:schemeClr val="bg2">
                <a:lumMod val="1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Other ways of being, seeing, doing and becoming</a:t>
          </a:r>
          <a:endParaRPr lang="en-US" sz="2200" kern="1200" dirty="0">
            <a:solidFill>
              <a:schemeClr val="bg2">
                <a:lumMod val="1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Extending and fulfilling</a:t>
          </a:r>
          <a:endParaRPr lang="en-US" sz="2200" kern="1200" dirty="0">
            <a:solidFill>
              <a:schemeClr val="bg2">
                <a:lumMod val="10000"/>
              </a:schemeClr>
            </a:solidFill>
          </a:endParaRPr>
        </a:p>
      </dsp:txBody>
      <dsp:txXfrm>
        <a:off x="2861071" y="649188"/>
        <a:ext cx="2507456" cy="3861185"/>
      </dsp:txXfrm>
    </dsp:sp>
    <dsp:sp modelId="{A1F61163-A591-CF40-9437-6CEDAE20D8EB}">
      <dsp:nvSpPr>
        <dsp:cNvPr id="0" name=""/>
        <dsp:cNvSpPr/>
      </dsp:nvSpPr>
      <dsp:spPr>
        <a:xfrm>
          <a:off x="5719571" y="15588"/>
          <a:ext cx="2507456" cy="633600"/>
        </a:xfrm>
        <a:prstGeom prst="rect">
          <a:avLst/>
        </a:prstGeom>
        <a:solidFill>
          <a:schemeClr val="bg2">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err="1" smtClean="0"/>
            <a:t>Play(fulness</a:t>
          </a:r>
          <a:r>
            <a:rPr lang="en-US" sz="2200" kern="1200" dirty="0" smtClean="0"/>
            <a:t>)</a:t>
          </a:r>
          <a:endParaRPr lang="en-US" sz="2200" kern="1200" dirty="0"/>
        </a:p>
      </dsp:txBody>
      <dsp:txXfrm>
        <a:off x="5719571" y="15588"/>
        <a:ext cx="2507456" cy="633600"/>
      </dsp:txXfrm>
    </dsp:sp>
    <dsp:sp modelId="{6196EC4F-F68A-1A4F-B68C-6961929FA855}">
      <dsp:nvSpPr>
        <dsp:cNvPr id="0" name=""/>
        <dsp:cNvSpPr/>
      </dsp:nvSpPr>
      <dsp:spPr>
        <a:xfrm>
          <a:off x="5719571" y="649188"/>
          <a:ext cx="2507456" cy="3861185"/>
        </a:xfrm>
        <a:prstGeom prst="rect">
          <a:avLst/>
        </a:prstGeom>
        <a:solidFill>
          <a:schemeClr val="bg2">
            <a:lumMod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A childlike, not childish, mode of enquiry</a:t>
          </a:r>
          <a:endParaRPr lang="en-US" sz="2200" kern="1200" dirty="0">
            <a:solidFill>
              <a:schemeClr val="bg2">
                <a:lumMod val="1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A means of exploring possibilities through simulation</a:t>
          </a:r>
          <a:endParaRPr lang="en-US" sz="2200" kern="1200" dirty="0">
            <a:solidFill>
              <a:schemeClr val="bg2">
                <a:lumMod val="1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Re-</a:t>
          </a:r>
          <a:r>
            <a:rPr lang="en-US" sz="2200" kern="1200" dirty="0" err="1" smtClean="0">
              <a:solidFill>
                <a:schemeClr val="bg2">
                  <a:lumMod val="10000"/>
                </a:schemeClr>
              </a:solidFill>
            </a:rPr>
            <a:t>energising</a:t>
          </a:r>
          <a:r>
            <a:rPr lang="en-US" sz="2200" kern="1200" dirty="0" smtClean="0">
              <a:solidFill>
                <a:schemeClr val="bg2">
                  <a:lumMod val="10000"/>
                </a:schemeClr>
              </a:solidFill>
            </a:rPr>
            <a:t> and freeing</a:t>
          </a:r>
          <a:endParaRPr lang="en-US" sz="2200" kern="1200" dirty="0">
            <a:solidFill>
              <a:schemeClr val="bg2">
                <a:lumMod val="10000"/>
              </a:schemeClr>
            </a:solidFill>
          </a:endParaRPr>
        </a:p>
      </dsp:txBody>
      <dsp:txXfrm>
        <a:off x="5719571" y="649188"/>
        <a:ext cx="2507456" cy="38611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895BF4D6-574D-FB4B-83F3-204E3AF2A77A}" type="datetimeFigureOut">
              <a:rPr lang="en-US" smtClean="0"/>
              <a:pPr/>
              <a:t>1/26/15</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DFCFB19F-1291-F245-816C-6DDBFAF1EE3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9251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6" Type="http://schemas.openxmlformats.org/officeDocument/2006/relationships/hyperlink" Target="http://en.wikipedia.org/wiki/Mnemonic" TargetMode="External"/><Relationship Id="rId4" Type="http://schemas.openxmlformats.org/officeDocument/2006/relationships/hyperlink" Target="http://en.wikipedia.org/wiki/Metacognition" TargetMode="External"/><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en.wikipedia.org/wiki/Cognition" TargetMode="External"/><Relationship Id="rId5" Type="http://schemas.openxmlformats.org/officeDocument/2006/relationships/hyperlink" Target="http://en.wikipedia.org/wiki/Metamemo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Session</a:t>
            </a:r>
            <a:r>
              <a:rPr lang="en-US" baseline="0" dirty="0" smtClean="0"/>
              <a:t> outline:</a:t>
            </a:r>
          </a:p>
          <a:p>
            <a:endParaRPr lang="en-US" baseline="0" dirty="0" smtClean="0"/>
          </a:p>
          <a:p>
            <a:r>
              <a:rPr lang="en-US" baseline="0" dirty="0" smtClean="0"/>
              <a:t>Very pleased to be invited to give this in capacity as NTF and want to give special mention to Terry </a:t>
            </a:r>
            <a:r>
              <a:rPr lang="en-US" baseline="0" dirty="0" err="1" smtClean="0"/>
              <a:t>Finnigan</a:t>
            </a:r>
            <a:r>
              <a:rPr lang="en-US" baseline="0" dirty="0" smtClean="0"/>
              <a:t> who was our first NTF in 2010 and broke the barrier for us as an institution in terms of getting this recognition and we hope for many more.</a:t>
            </a:r>
          </a:p>
          <a:p>
            <a:endParaRPr lang="en-US" baseline="0" dirty="0" smtClean="0"/>
          </a:p>
          <a:p>
            <a:r>
              <a:rPr lang="en-US" baseline="0" dirty="0" smtClean="0"/>
              <a:t>Abstract: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thinking about the arts, design and media it is easy to make </a:t>
            </a:r>
            <a:r>
              <a:rPr lang="en-US" dirty="0" err="1" smtClean="0"/>
              <a:t>generalisations</a:t>
            </a:r>
            <a:r>
              <a:rPr lang="en-US" dirty="0" smtClean="0"/>
              <a:t> about what they are and how we teach them. One is that creativity, innovation and risk are natural constituents, both of the disciplines and the ways we enquire into them. Another, resulting from this disciplinary 'gene pool', might be that the nature, context or purpose of the subject means that the ways we teach it will be creative and innovative too.  A third might be that as we encourage creativity, innovation and risk in our students' learning </a:t>
            </a:r>
            <a:r>
              <a:rPr lang="en-US" dirty="0" err="1" smtClean="0"/>
              <a:t>behaviours</a:t>
            </a:r>
            <a:r>
              <a:rPr lang="en-US" dirty="0" smtClean="0"/>
              <a:t> we are equally open to demonstrating them in our teaching. While we can all come up with examples of how and where these </a:t>
            </a:r>
            <a:r>
              <a:rPr lang="en-US" dirty="0" err="1" smtClean="0"/>
              <a:t>generalisations</a:t>
            </a:r>
            <a:r>
              <a:rPr lang="en-US" dirty="0" smtClean="0"/>
              <a:t> are borne out, this talk will consider explore where variance might exist between creativity, innovation and risk as embodied in exploration of the subject per se, and as factors which shape our</a:t>
            </a:r>
            <a:r>
              <a:rPr lang="en-US" i="1" dirty="0" smtClean="0"/>
              <a:t> teaching</a:t>
            </a:r>
            <a:r>
              <a:rPr lang="en-US" dirty="0" smtClean="0"/>
              <a:t> practices,  pedagogies and philosophies.  A notable illustration of this variance can be seen how we assess student reflection and </a:t>
            </a:r>
            <a:r>
              <a:rPr lang="en-US" dirty="0" err="1" smtClean="0"/>
              <a:t>metacognition</a:t>
            </a:r>
            <a:r>
              <a:rPr lang="en-US" dirty="0" smtClean="0"/>
              <a:t>, through avenues such as PPD. In the HE sector, including the arts and design,  traditional, text-based modes of engagement and assessment dominate the ways students record critical evaluations of their learning and development. In this talk Alison will explore how, where and why creative pedagogies and alternative approaches to reflection may enhance student engagement with their own learning and align more </a:t>
            </a:r>
            <a:r>
              <a:rPr lang="en-US" dirty="0" err="1" smtClean="0"/>
              <a:t>integratively</a:t>
            </a:r>
            <a:r>
              <a:rPr lang="en-US" dirty="0" smtClean="0"/>
              <a:t> with the disciplines.</a:t>
            </a:r>
          </a:p>
          <a:p>
            <a:endParaRPr lang="en-US" baseline="0" dirty="0" smtClean="0"/>
          </a:p>
          <a:p>
            <a:endParaRPr lang="en-US" baseline="0" dirty="0" smtClean="0"/>
          </a:p>
          <a:p>
            <a:endParaRPr lang="en-GB" sz="1200" kern="120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DFCFB19F-1291-F245-816C-6DDBFAF1EE3F}"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615999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we communicate our values, beliefs and philosophies as</a:t>
            </a:r>
            <a:r>
              <a:rPr lang="en-GB" baseline="0" dirty="0" smtClean="0"/>
              <a:t> teachers to our students</a:t>
            </a:r>
          </a:p>
          <a:p>
            <a:r>
              <a:rPr lang="en-GB" baseline="0" dirty="0" smtClean="0"/>
              <a:t>How we perceive ourselves as educators will inform the kinds of innovations we undertake and how we approach innovation and risk</a:t>
            </a:r>
          </a:p>
          <a:p>
            <a:endParaRPr lang="en-GB" baseline="0" dirty="0" smtClean="0"/>
          </a:p>
          <a:p>
            <a:r>
              <a:rPr lang="en-GB" baseline="0" dirty="0" smtClean="0"/>
              <a:t>How do we perceive students – as buckets?? Plants???</a:t>
            </a:r>
            <a:endParaRPr lang="en-GB"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150584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move to open courses and</a:t>
            </a:r>
            <a:r>
              <a:rPr lang="en-US" baseline="0" dirty="0" smtClean="0"/>
              <a:t> broader opportunities to develop</a:t>
            </a:r>
            <a:endParaRPr lang="en-US"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270733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Website and </a:t>
            </a:r>
            <a:r>
              <a:rPr lang="en-US" dirty="0" err="1" smtClean="0"/>
              <a:t>storify</a:t>
            </a:r>
            <a:r>
              <a:rPr lang="en-US" baseline="0" dirty="0" smtClean="0"/>
              <a:t> capture of </a:t>
            </a:r>
            <a:r>
              <a:rPr lang="en-US" baseline="0" smtClean="0"/>
              <a:t>the conversation</a:t>
            </a:r>
            <a:endParaRPr lang="en-US"/>
          </a:p>
        </p:txBody>
      </p:sp>
      <p:sp>
        <p:nvSpPr>
          <p:cNvPr id="4" name="Slide Number Placeholder 3"/>
          <p:cNvSpPr>
            <a:spLocks noGrp="1"/>
          </p:cNvSpPr>
          <p:nvPr>
            <p:ph type="sldNum" sz="quarter" idx="10"/>
          </p:nvPr>
        </p:nvSpPr>
        <p:spPr/>
        <p:txBody>
          <a:bodyPr/>
          <a:lstStyle/>
          <a:p>
            <a:fld id="{DFCFB19F-1291-F245-816C-6DDBFAF1EE3F}" type="slidenum">
              <a:rPr lang="en-US" smtClean="0"/>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132030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CFB19F-1291-F245-816C-6DDBFAF1EE3F}" type="slidenum">
              <a:rPr lang="en-US" smtClean="0"/>
              <a:pPr/>
              <a:t>13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827983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Julia</a:t>
            </a:r>
            <a:r>
              <a:rPr lang="en-US" baseline="0" dirty="0" smtClean="0"/>
              <a:t> </a:t>
            </a:r>
            <a:r>
              <a:rPr lang="en-US" baseline="0" dirty="0" err="1" smtClean="0"/>
              <a:t>Gamolina’s</a:t>
            </a:r>
            <a:r>
              <a:rPr lang="en-US" baseline="0" dirty="0" smtClean="0"/>
              <a:t> life planning doodle, also used for project planning, can be used for our reflections on life as well as our reflections on our teaching</a:t>
            </a:r>
            <a:endParaRPr lang="en-US" dirty="0"/>
          </a:p>
        </p:txBody>
      </p:sp>
      <p:sp>
        <p:nvSpPr>
          <p:cNvPr id="4" name="Slide Number Placeholder 3"/>
          <p:cNvSpPr>
            <a:spLocks noGrp="1"/>
          </p:cNvSpPr>
          <p:nvPr>
            <p:ph type="sldNum" sz="quarter" idx="10"/>
          </p:nvPr>
        </p:nvSpPr>
        <p:spPr/>
        <p:txBody>
          <a:bodyPr/>
          <a:lstStyle/>
          <a:p>
            <a:fld id="{0F6E1475-A812-F74F-AED4-4E0D81D2D793}"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953387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Relative these to our teaching practice, particularly 1,2,3,5,6,7,8…no wait, all of them</a:t>
            </a:r>
            <a:endParaRPr lang="en-GB"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16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829480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how we know we are different,</a:t>
            </a:r>
            <a:r>
              <a:rPr lang="en-GB" baseline="0" dirty="0" smtClean="0"/>
              <a:t> plus the hand brain complex that Wilson and others have identified are part of the hand-eye-brain triangulation, not to mention the other senses</a:t>
            </a:r>
            <a:endParaRPr lang="en-GB"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69787640"/>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CFB19F-1291-F245-816C-6DDBFAF1EE3F}"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6679431"/>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CFB19F-1291-F245-816C-6DDBFAF1EE3F}"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06822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CFB19F-1291-F245-816C-6DDBFAF1EE3F}"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10729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017540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CFB19F-1291-F245-816C-6DDBFAF1EE3F}" type="slidenum">
              <a:rPr lang="en-US" smtClean="0"/>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905813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How are we/I defining pedagogy</a:t>
            </a:r>
            <a:r>
              <a:rPr lang="en-US" baseline="0" dirty="0" smtClean="0"/>
              <a:t> as opposed to tips and tricks?</a:t>
            </a:r>
          </a:p>
          <a:p>
            <a:r>
              <a:rPr lang="en-US" baseline="0" dirty="0" smtClean="0"/>
              <a:t>Using term pedagogic research because despite the use of andragogy as a term defining adult learning we don’t talk about </a:t>
            </a:r>
            <a:r>
              <a:rPr lang="en-US" baseline="0" dirty="0" err="1" smtClean="0"/>
              <a:t>andragogic</a:t>
            </a:r>
            <a:r>
              <a:rPr lang="en-US" baseline="0" dirty="0" smtClean="0"/>
              <a:t> research within the institution, and despite some definitions which see pedagogy as to do with children there are others which are broader in scope.</a:t>
            </a:r>
          </a:p>
          <a:p>
            <a:r>
              <a:rPr lang="en-US" baseline="0" dirty="0" smtClean="0"/>
              <a:t>We get students to do amazing creative things or put them in innovative situations or give them exciting briefs to respond, but is our actual teaching underpinned by responsive, effective pedagogy underpinned by the principles and philosophies of how people learn. The short answer in many cases is yes, and you only have to look at the projects coming out of our own PG Cert teaching and learning at CLTAD to see the innovative, inspired and thoughtful explorations of own teaching that are going on. So my questions are as much to me as they are to all of us and are about taking the time to scrutinize practice as opposed to covering content or assuming that an interesting opportunity is de facto pedagogically sound and reasoned.</a:t>
            </a:r>
          </a:p>
          <a:p>
            <a:r>
              <a:rPr lang="en-US" baseline="0" dirty="0" smtClean="0"/>
              <a:t>Colleagues have often said in the past that reflection is naturally a part of what artists, designers, makers, communicators do – you can’t </a:t>
            </a:r>
            <a:r>
              <a:rPr lang="en-US" baseline="0" dirty="0" err="1" smtClean="0"/>
              <a:t>extrictate</a:t>
            </a:r>
            <a:r>
              <a:rPr lang="en-US" baseline="0" dirty="0" smtClean="0"/>
              <a:t> it from practice. And this is true. And it is often about identity as well as practice – two more aspects of the </a:t>
            </a:r>
            <a:r>
              <a:rPr lang="en-US" baseline="0" dirty="0" err="1" smtClean="0"/>
              <a:t>invididual</a:t>
            </a:r>
            <a:r>
              <a:rPr lang="en-US" baseline="0" dirty="0" smtClean="0"/>
              <a:t> that you can’t always separate out. However we also know from looking at how we teach and assess across our Colleges that while the subject may be cutting edge we still rely on traditional modes of assessment such as essays and writing and even examinations: this is particularly evident in the recording and assessment of PPD. This is not going to be a lecture all about PPD however what PPD stands for is the self evaluation and critical </a:t>
            </a:r>
            <a:r>
              <a:rPr lang="en-US" baseline="0" dirty="0" err="1" smtClean="0"/>
              <a:t>analsysis</a:t>
            </a:r>
            <a:r>
              <a:rPr lang="en-US" baseline="0" dirty="0" smtClean="0"/>
              <a:t> of learning performance and progress by our students and we go through exactly the same kinds of thinking processes when we are judging our </a:t>
            </a:r>
            <a:r>
              <a:rPr lang="en-US" baseline="0" dirty="0" err="1" smtClean="0"/>
              <a:t>creaetive</a:t>
            </a:r>
            <a:r>
              <a:rPr lang="en-US" baseline="0" dirty="0" smtClean="0"/>
              <a:t> or our teaching practice, or for that matter any other life encounter that has gone well or badly – or simply gone.</a:t>
            </a:r>
          </a:p>
          <a:p>
            <a:r>
              <a:rPr lang="en-US" baseline="0" dirty="0" smtClean="0"/>
              <a:t>So in the remainder of these slides I’m not going to give you the solutions, nor exhort you to do better when you may well be doing these things very well already, but take the time to consider some sample questions and example practices about how we explore and develop our teaching. </a:t>
            </a:r>
            <a:endParaRPr lang="en-US" dirty="0" smtClean="0"/>
          </a:p>
          <a:p>
            <a:endParaRPr lang="en-US" dirty="0" smtClean="0"/>
          </a:p>
          <a:p>
            <a:r>
              <a:rPr lang="en-US" dirty="0" smtClean="0"/>
              <a:t>Practice – mastery of the subject or craft – how to be creative in our practice: creativity in pedagogy – how to adopt unusual,</a:t>
            </a:r>
            <a:r>
              <a:rPr lang="en-US" baseline="0" dirty="0" smtClean="0"/>
              <a:t> alternative, borrowed, playful or imaginative means to think about how  we enhance creativity in the subject, topic, practice or issue or how we understand and review our learning capacities and strategies – is it about our identities as pedagogues rather than practitioners?</a:t>
            </a:r>
            <a:endParaRPr lang="en-US" dirty="0" smtClean="0"/>
          </a:p>
          <a:p>
            <a:r>
              <a:rPr lang="en-US" dirty="0" smtClean="0"/>
              <a:t>We </a:t>
            </a:r>
            <a:r>
              <a:rPr lang="en-US" dirty="0" err="1" smtClean="0"/>
              <a:t>talke</a:t>
            </a:r>
            <a:r>
              <a:rPr lang="en-US" dirty="0" smtClean="0"/>
              <a:t> about creative reflection – my lettering is a bit subtle but it goes in graduations of paleness – our focus on creative reflection</a:t>
            </a:r>
          </a:p>
          <a:p>
            <a:endParaRPr lang="en-US" dirty="0" smtClean="0"/>
          </a:p>
          <a:p>
            <a:r>
              <a:rPr lang="en-US" dirty="0" smtClean="0"/>
              <a:t>Pedagogy – ‘art or</a:t>
            </a:r>
            <a:r>
              <a:rPr lang="en-US" baseline="0" dirty="0" smtClean="0"/>
              <a:t> science of teaching’. OR?? Instructional methods. But its also about the moods, encounters and environments created by and for those methods.</a:t>
            </a:r>
            <a:endParaRPr lang="en-US" dirty="0" smtClean="0"/>
          </a:p>
          <a:p>
            <a:endParaRPr lang="en-US" dirty="0" smtClean="0"/>
          </a:p>
          <a:p>
            <a:r>
              <a:rPr lang="en-US" dirty="0" err="1" smtClean="0"/>
              <a:t>Metacognition</a:t>
            </a:r>
            <a:r>
              <a:rPr lang="en-US" dirty="0" smtClean="0"/>
              <a:t> encompassed by reflection – but the very concept</a:t>
            </a:r>
            <a:r>
              <a:rPr lang="en-US" baseline="0" dirty="0" smtClean="0"/>
              <a:t> of reflection is much denser than the way I will use the term as shorthand in this lecture – we tackle this in the book.</a:t>
            </a:r>
            <a:endParaRPr lang="en-US" dirty="0" smtClean="0"/>
          </a:p>
          <a:p>
            <a:endParaRPr lang="en-US" dirty="0" smtClean="0"/>
          </a:p>
          <a:p>
            <a:r>
              <a:rPr lang="en-US" dirty="0" smtClean="0"/>
              <a:t>Challenging the hegemony of written reflection</a:t>
            </a:r>
          </a:p>
          <a:p>
            <a:endParaRPr lang="en-US" dirty="0" smtClean="0"/>
          </a:p>
          <a:p>
            <a:r>
              <a:rPr lang="en-US" dirty="0" smtClean="0"/>
              <a:t>The thinking in front</a:t>
            </a:r>
            <a:r>
              <a:rPr lang="en-US" baseline="0" dirty="0" smtClean="0"/>
              <a:t> AND behind – was going to separate these out into two camps</a:t>
            </a:r>
            <a:endParaRPr lang="en-US" dirty="0" smtClean="0"/>
          </a:p>
          <a:p>
            <a:endParaRPr lang="en-US" dirty="0" smtClean="0"/>
          </a:p>
          <a:p>
            <a:r>
              <a:rPr lang="en-US" dirty="0" smtClean="0"/>
              <a:t>Make point</a:t>
            </a:r>
            <a:r>
              <a:rPr lang="en-US" baseline="0" dirty="0" smtClean="0"/>
              <a:t> that this is not a lecture to teach creativity skills to students, or to focus on practice, although the second, third and fourth theme are all embedded in or </a:t>
            </a:r>
            <a:r>
              <a:rPr lang="en-US" baseline="0" dirty="0" err="1" smtClean="0"/>
              <a:t>focussed</a:t>
            </a:r>
            <a:r>
              <a:rPr lang="en-US" baseline="0" dirty="0" smtClean="0"/>
              <a:t> on practice</a:t>
            </a:r>
          </a:p>
          <a:p>
            <a:endParaRPr lang="en-US" baseline="0" dirty="0" smtClean="0"/>
          </a:p>
          <a:p>
            <a:r>
              <a:rPr lang="en-US" baseline="0" dirty="0" smtClean="0"/>
              <a:t>Practice – Lorna Watt’s knits, or the transformation of the Dubai Metro into a moving art museum for the everyday, are examples of practice but they may inform or </a:t>
            </a:r>
            <a:r>
              <a:rPr lang="en-US" baseline="0" dirty="0" err="1" smtClean="0"/>
              <a:t>inflitrate</a:t>
            </a:r>
            <a:r>
              <a:rPr lang="en-US" baseline="0" dirty="0" smtClean="0"/>
              <a:t> each of the other three</a:t>
            </a:r>
          </a:p>
          <a:p>
            <a:r>
              <a:rPr lang="en-US" b="1" dirty="0" err="1" smtClean="0"/>
              <a:t>Metacognition</a:t>
            </a:r>
            <a:r>
              <a:rPr lang="en-US" dirty="0" smtClean="0"/>
              <a:t> is defined as "</a:t>
            </a:r>
            <a:r>
              <a:rPr lang="en-US" dirty="0" smtClean="0">
                <a:hlinkClick r:id="rId3" tooltip="Cognition"/>
              </a:rPr>
              <a:t>cognition</a:t>
            </a:r>
            <a:r>
              <a:rPr lang="en-US" dirty="0" smtClean="0"/>
              <a:t> about cognition", or "knowing about knowing". It comes from the root word "</a:t>
            </a:r>
            <a:r>
              <a:rPr lang="en-US" b="1" dirty="0" smtClean="0"/>
              <a:t>meta",</a:t>
            </a:r>
            <a:r>
              <a:rPr lang="en-US" dirty="0" smtClean="0"/>
              <a:t> meaning behind.</a:t>
            </a:r>
            <a:r>
              <a:rPr lang="en-US" baseline="30000" dirty="0" smtClean="0">
                <a:hlinkClick r:id="rId4"/>
              </a:rPr>
              <a:t>[1]</a:t>
            </a:r>
            <a:r>
              <a:rPr lang="en-US" dirty="0" smtClean="0"/>
              <a:t> It can take many forms; it includes knowledge about when and how to use particular strategies for learning or for problem solving.</a:t>
            </a:r>
            <a:r>
              <a:rPr lang="en-US" baseline="30000" dirty="0" smtClean="0">
                <a:hlinkClick r:id="rId4"/>
              </a:rPr>
              <a:t>[1]</a:t>
            </a:r>
            <a:r>
              <a:rPr lang="en-US" dirty="0" smtClean="0"/>
              <a:t> There are generally two components of </a:t>
            </a:r>
            <a:r>
              <a:rPr lang="en-US" dirty="0" err="1" smtClean="0"/>
              <a:t>metacognition</a:t>
            </a:r>
            <a:r>
              <a:rPr lang="en-US" dirty="0" smtClean="0"/>
              <a:t>: knowledge about cognition, and regulation of cognition.</a:t>
            </a:r>
            <a:r>
              <a:rPr lang="en-US" baseline="30000" dirty="0" smtClean="0">
                <a:hlinkClick r:id="rId4"/>
              </a:rPr>
              <a:t>[2]</a:t>
            </a:r>
            <a:endParaRPr lang="en-US" dirty="0" smtClean="0"/>
          </a:p>
          <a:p>
            <a:r>
              <a:rPr lang="en-US" dirty="0" smtClean="0">
                <a:hlinkClick r:id="rId5" tooltip="Metamemory"/>
              </a:rPr>
              <a:t>Metamemory</a:t>
            </a:r>
            <a:r>
              <a:rPr lang="en-US" dirty="0" smtClean="0"/>
              <a:t>, defined as knowing about memory and </a:t>
            </a:r>
            <a:r>
              <a:rPr lang="en-US" dirty="0" smtClean="0">
                <a:hlinkClick r:id="rId6" tooltip="Mnemonic"/>
              </a:rPr>
              <a:t>mnemonic</a:t>
            </a:r>
            <a:r>
              <a:rPr lang="en-US" dirty="0" smtClean="0"/>
              <a:t> strategies, is an especially important form of metacognition.</a:t>
            </a:r>
            <a:r>
              <a:rPr lang="en-US" baseline="30000" dirty="0" smtClean="0">
                <a:hlinkClick r:id="rId4"/>
              </a:rPr>
              <a:t>[3]</a:t>
            </a:r>
            <a:r>
              <a:rPr lang="en-US" dirty="0" smtClean="0"/>
              <a:t> Differences in </a:t>
            </a:r>
            <a:r>
              <a:rPr lang="en-US" dirty="0" err="1" smtClean="0"/>
              <a:t>metacognitive</a:t>
            </a:r>
            <a:r>
              <a:rPr lang="en-US" dirty="0" smtClean="0"/>
              <a:t> processing across cultures have not been widely studied, but could provide better outcomes in cross-cultural learning between teachers and students</a:t>
            </a:r>
          </a:p>
          <a:p>
            <a:endParaRPr lang="en-US" dirty="0" smtClean="0"/>
          </a:p>
          <a:p>
            <a:r>
              <a:rPr lang="en-US" dirty="0" smtClean="0"/>
              <a:t>Reflection In</a:t>
            </a:r>
            <a:r>
              <a:rPr lang="en-US" baseline="0" dirty="0" smtClean="0"/>
              <a:t> the book we focus on how many of the ways of recording or evidencing reflection in the creative arts are text based, and argue for multisensory and multimodal ways of reflecting and capturing that reflection. We look at conceptions of visual learning and literacy and of intelligence too, which I won’t plunder here</a:t>
            </a:r>
            <a:endParaRPr lang="en-US" dirty="0" smtClean="0"/>
          </a:p>
        </p:txBody>
      </p:sp>
      <p:sp>
        <p:nvSpPr>
          <p:cNvPr id="4" name="Slide Number Placeholder 3"/>
          <p:cNvSpPr>
            <a:spLocks noGrp="1"/>
          </p:cNvSpPr>
          <p:nvPr>
            <p:ph type="sldNum" sz="quarter" idx="10"/>
          </p:nvPr>
        </p:nvSpPr>
        <p:spPr/>
        <p:txBody>
          <a:bodyPr/>
          <a:lstStyle/>
          <a:p>
            <a:fld id="{0F6E1475-A812-F74F-AED4-4E0D81D2D793}"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536963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some of the </a:t>
            </a:r>
            <a:r>
              <a:rPr lang="en-US" dirty="0" smtClean="0"/>
              <a:t>things that take pedagogy beyond</a:t>
            </a:r>
            <a:r>
              <a:rPr lang="en-US" baseline="0" dirty="0" smtClean="0"/>
              <a:t> tips and tricks of getting someone to learn how to do something – for entry into a disciplinary field as much as tying your shoe laces – why do you need to, what does it mean to you, how will it be valued, the philosophy of a rite of passage into independence and autonomy as a child, wanting to be like your peers</a:t>
            </a:r>
            <a:endParaRPr lang="en-US"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following examples</a:t>
            </a:r>
            <a:endParaRPr lang="en-US"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going to be</a:t>
            </a:r>
            <a:r>
              <a:rPr lang="en-GB" baseline="0" dirty="0" smtClean="0"/>
              <a:t> bandying terms like creativity, imagination and play around as factors in innovative teaching but they are not the only ones. So I will be defining terms</a:t>
            </a:r>
            <a:endParaRPr lang="en-GB"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133665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encourage our students to take risks, or not, and quite often we have discussions about where we allow </a:t>
            </a:r>
            <a:r>
              <a:rPr lang="en-GB" dirty="0" err="1" smtClean="0"/>
              <a:t>studens</a:t>
            </a:r>
            <a:r>
              <a:rPr lang="en-GB" dirty="0" smtClean="0"/>
              <a:t> to risk and fail without penalty, or conversely they perceive</a:t>
            </a:r>
            <a:r>
              <a:rPr lang="en-GB" baseline="0" dirty="0" smtClean="0"/>
              <a:t> that risk is too risky – that there isn’t that room for manoeuvre.</a:t>
            </a:r>
            <a:endParaRPr lang="en-GB"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764324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may also not see the point, and we may not see the point</a:t>
            </a:r>
            <a:r>
              <a:rPr lang="en-GB" baseline="0" dirty="0" smtClean="0"/>
              <a:t> because we have not developed or thought through why innovation is needed, beyond the pragmatics of trying to keep attention, motivate and engage, stay current, push horizons</a:t>
            </a:r>
            <a:endParaRPr lang="en-GB" dirty="0"/>
          </a:p>
        </p:txBody>
      </p:sp>
      <p:sp>
        <p:nvSpPr>
          <p:cNvPr id="4" name="Slide Number Placeholder 3"/>
          <p:cNvSpPr>
            <a:spLocks noGrp="1"/>
          </p:cNvSpPr>
          <p:nvPr>
            <p:ph type="sldNum" sz="quarter" idx="10"/>
          </p:nvPr>
        </p:nvSpPr>
        <p:spPr/>
        <p:txBody>
          <a:bodyPr/>
          <a:lstStyle/>
          <a:p>
            <a:fld id="{DFCFB19F-1291-F245-816C-6DDBFAF1EE3F}"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139170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What does imagination look like in science or</a:t>
            </a:r>
            <a:r>
              <a:rPr lang="en-US" baseline="0" dirty="0" smtClean="0"/>
              <a:t> other subjects</a:t>
            </a:r>
            <a:endParaRPr lang="en-US" dirty="0" smtClean="0"/>
          </a:p>
          <a:p>
            <a:endParaRPr lang="en-US" dirty="0" smtClean="0"/>
          </a:p>
          <a:p>
            <a:r>
              <a:rPr lang="en-US" dirty="0" smtClean="0"/>
              <a:t>A great deal of crossover between these three but they are not the same. All share process and feeling</a:t>
            </a:r>
          </a:p>
          <a:p>
            <a:endParaRPr lang="en-US" dirty="0" smtClean="0"/>
          </a:p>
          <a:p>
            <a:r>
              <a:rPr lang="en-US" dirty="0" smtClean="0"/>
              <a:t>“The imaginative activities of our brains can be conceived</a:t>
            </a:r>
            <a:r>
              <a:rPr lang="en-US" baseline="0" dirty="0" smtClean="0"/>
              <a:t> as a combination of both the neural and physiological responses our bodies produce in relation to imagined events as well as the significance of the imagination as a tool for learning. Claxton, Chambers, Power and Lucas (2011) note, as do practitioners of </a:t>
            </a:r>
            <a:r>
              <a:rPr lang="en-US" baseline="0" dirty="0" err="1" smtClean="0"/>
              <a:t>NeuroLinguisticProgramming</a:t>
            </a:r>
            <a:r>
              <a:rPr lang="en-US" baseline="0" dirty="0" smtClean="0"/>
              <a:t> (NLP; Vickers and </a:t>
            </a:r>
            <a:r>
              <a:rPr lang="en-US" baseline="0" dirty="0" err="1" smtClean="0"/>
              <a:t>Bavister</a:t>
            </a:r>
            <a:r>
              <a:rPr lang="en-US" baseline="0" dirty="0" smtClean="0"/>
              <a:t>, 2010) the power of visualizing imaginatively in order to better understand, perform in, or deal with situations (</a:t>
            </a:r>
            <a:r>
              <a:rPr lang="en-US" baseline="0" dirty="0" err="1" smtClean="0"/>
              <a:t>cf</a:t>
            </a:r>
            <a:r>
              <a:rPr lang="en-US" baseline="0" dirty="0" smtClean="0"/>
              <a:t> presentations)</a:t>
            </a:r>
          </a:p>
          <a:p>
            <a:r>
              <a:rPr lang="en-US" baseline="0" dirty="0" smtClean="0"/>
              <a:t>Pat Kane and the Play Ethic – his ‘messiness and imprecision of play’ parallel with the other two and with reflection</a:t>
            </a:r>
            <a:endParaRPr lang="en-US" dirty="0" smtClean="0"/>
          </a:p>
          <a:p>
            <a:endParaRPr lang="en-US" dirty="0" smtClean="0"/>
          </a:p>
          <a:p>
            <a:r>
              <a:rPr lang="en-US" dirty="0" smtClean="0"/>
              <a:t>The irony of </a:t>
            </a:r>
            <a:r>
              <a:rPr lang="en-US" dirty="0" err="1" smtClean="0"/>
              <a:t>colour</a:t>
            </a:r>
            <a:r>
              <a:rPr lang="en-US" dirty="0" smtClean="0"/>
              <a:t> – describing these terms in beige…</a:t>
            </a:r>
          </a:p>
          <a:p>
            <a:endParaRPr lang="en-US" dirty="0" smtClean="0"/>
          </a:p>
          <a:p>
            <a:r>
              <a:rPr lang="en-US" dirty="0" smtClean="0"/>
              <a:t>Freedom, not control</a:t>
            </a:r>
            <a:r>
              <a:rPr lang="en-US" baseline="0" dirty="0" smtClean="0"/>
              <a:t> and surveillance, however Claxton and others note the importance of a degree of self discipline rather than unbridled outpourings or actions. Sometimes it is a blend of the two such as in the writing of poetry – Auden or Housman was known to write poetry when walking and have conjured whole stanzas by the time he returned, but then might take months to hone and finish the last remaining parts of a poem. Lionel Bart described the process of song writing as one where the best songs come out like sneezes – instant and spontaneous, rather than </a:t>
            </a:r>
            <a:r>
              <a:rPr lang="en-US" baseline="0" dirty="0" err="1" smtClean="0"/>
              <a:t>laboured</a:t>
            </a:r>
            <a:endParaRPr lang="en-US" dirty="0" smtClean="0"/>
          </a:p>
          <a:p>
            <a:endParaRPr lang="en-US" dirty="0" smtClean="0"/>
          </a:p>
          <a:p>
            <a:r>
              <a:rPr lang="en-US" dirty="0" smtClean="0"/>
              <a:t>All of these</a:t>
            </a:r>
            <a:r>
              <a:rPr lang="en-US" baseline="0" dirty="0" smtClean="0"/>
              <a:t> things contribute to make learning meaningful, </a:t>
            </a:r>
            <a:r>
              <a:rPr lang="en-US" baseline="0" dirty="0" err="1" smtClean="0"/>
              <a:t>mightinvolve</a:t>
            </a:r>
            <a:r>
              <a:rPr lang="en-US" baseline="0" dirty="0" smtClean="0"/>
              <a:t> or be cause by students being yanked out of their daily routine by some </a:t>
            </a:r>
            <a:r>
              <a:rPr lang="en-US" baseline="0" dirty="0" err="1" smtClean="0"/>
              <a:t>unexepcted</a:t>
            </a:r>
            <a:r>
              <a:rPr lang="en-US" baseline="0" dirty="0" smtClean="0"/>
              <a:t> challenge of </a:t>
            </a:r>
            <a:r>
              <a:rPr lang="en-US" baseline="0" dirty="0" err="1" smtClean="0"/>
              <a:t>unatincipated</a:t>
            </a:r>
            <a:r>
              <a:rPr lang="en-US" baseline="0" dirty="0" smtClean="0"/>
              <a:t> task.  Sarah le Marquand’s experience of teaching in China and all the paper, pens and other </a:t>
            </a:r>
            <a:r>
              <a:rPr lang="en-US" baseline="0" dirty="0" err="1" smtClean="0"/>
              <a:t>amterials</a:t>
            </a:r>
            <a:r>
              <a:rPr lang="en-US" baseline="0" dirty="0" smtClean="0"/>
              <a:t> that were due to be used in class not arriving. So she and her students went out and made an installation out of loads of bicycles</a:t>
            </a:r>
          </a:p>
          <a:p>
            <a:r>
              <a:rPr lang="en-US" baseline="0" dirty="0" smtClean="0"/>
              <a:t>What ifs and scenario building as illustrated by LSP</a:t>
            </a:r>
          </a:p>
          <a:p>
            <a:endParaRPr lang="en-US" baseline="0" dirty="0" smtClean="0"/>
          </a:p>
          <a:p>
            <a:r>
              <a:rPr lang="en-US" baseline="0" dirty="0" smtClean="0"/>
              <a:t>The shock of the new – the shock of the new to me</a:t>
            </a:r>
          </a:p>
          <a:p>
            <a:endParaRPr lang="en-US" baseline="0" dirty="0" smtClean="0"/>
          </a:p>
          <a:p>
            <a:r>
              <a:rPr lang="en-US" baseline="0" dirty="0" smtClean="0"/>
              <a:t>How we model these things in what we do engagement, imagination and creativity are inherently emotional and unpredictable. If we want students to be open to activities that are risky, and that ask them to break out of their overwhelmingly cognitive ways of being, we need to be ready to model a similar openness.</a:t>
            </a:r>
            <a:endParaRPr lang="en-US" dirty="0"/>
          </a:p>
        </p:txBody>
      </p:sp>
      <p:sp>
        <p:nvSpPr>
          <p:cNvPr id="4" name="Slide Number Placeholder 3"/>
          <p:cNvSpPr>
            <a:spLocks noGrp="1"/>
          </p:cNvSpPr>
          <p:nvPr>
            <p:ph type="sldNum" sz="quarter" idx="10"/>
          </p:nvPr>
        </p:nvSpPr>
        <p:spPr/>
        <p:txBody>
          <a:bodyPr/>
          <a:lstStyle/>
          <a:p>
            <a:fld id="{0F6E1475-A812-F74F-AED4-4E0D81D2D793}"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228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B77FC1A-FCFD-2A43-A131-E9125A12917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B77FC1A-FCFD-2A43-A131-E9125A12917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B77FC1A-FCFD-2A43-A131-E9125A12917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B77FC1A-FCFD-2A43-A131-E9125A12917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B77FC1A-FCFD-2A43-A131-E9125A12917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B77FC1A-FCFD-2A43-A131-E9125A129175}"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B77FC1A-FCFD-2A43-A131-E9125A129175}" type="datetimeFigureOut">
              <a:rPr lang="en-US" smtClean="0"/>
              <a:pPr/>
              <a:t>1/26/15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B77FC1A-FCFD-2A43-A131-E9125A129175}" type="datetimeFigureOut">
              <a:rPr lang="en-US" smtClean="0"/>
              <a:pPr/>
              <a:t>1/26/15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7FC1A-FCFD-2A43-A131-E9125A129175}" type="datetimeFigureOut">
              <a:rPr lang="en-US" smtClean="0"/>
              <a:pPr/>
              <a:t>1/26/15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B77FC1A-FCFD-2A43-A131-E9125A129175}"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B77FC1A-FCFD-2A43-A131-E9125A129175}"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6AFB2-4767-D249-8F28-2D35D95D1E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7FC1A-FCFD-2A43-A131-E9125A129175}" type="datetimeFigureOut">
              <a:rPr lang="en-US" smtClean="0"/>
              <a:pPr/>
              <a:t>1/26/15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6AFB2-4767-D249-8F28-2D35D95D1E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www.lostateminor.com/2013/05/09/lego-fashion-stilettos-by-finn-stone/"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p2pu.org/en/courses/2615/creativity-for-learning-in-higher-education/" TargetMode="External"/></Relationships>
</file>

<file path=ppt/slides/_rels/slide12.xml.rels><?xml version="1.0" encoding="UTF-8" standalone="yes"?>
<Relationships xmlns="http://schemas.openxmlformats.org/package/2006/relationships"><Relationship Id="rId4"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lthechat.com/2014/12/18/a-summary-of-lthechat-8-engaging-imagination-with-dr-alison-ja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hyperlink" Target="http://www.engagingimagination.co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a.james@fashion.arts.ac.uk" TargetMode="External"/><Relationship Id="rId5"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1.xml"/><Relationship Id="rId6"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06676" y="195361"/>
            <a:ext cx="8178954" cy="2862322"/>
          </a:xfrm>
          <a:prstGeom prst="rect">
            <a:avLst/>
          </a:prstGeom>
          <a:noFill/>
        </p:spPr>
        <p:txBody>
          <a:bodyPr wrap="square" rtlCol="0">
            <a:spAutoFit/>
          </a:bodyPr>
          <a:lstStyle/>
          <a:p>
            <a:pPr algn="ctr"/>
            <a:r>
              <a:rPr lang="en-US" sz="3200" dirty="0" smtClean="0">
                <a:solidFill>
                  <a:schemeClr val="bg1"/>
                </a:solidFill>
              </a:rPr>
              <a:t>Engaging Imagination</a:t>
            </a:r>
          </a:p>
          <a:p>
            <a:pPr algn="ctr"/>
            <a:r>
              <a:rPr lang="en-US" sz="3200" i="1" dirty="0" smtClean="0">
                <a:solidFill>
                  <a:schemeClr val="bg1"/>
                </a:solidFill>
              </a:rPr>
              <a:t>Innovation &amp; Risk in Creative Pedagogies</a:t>
            </a:r>
          </a:p>
          <a:p>
            <a:pPr algn="ctr"/>
            <a:r>
              <a:rPr lang="en-US" sz="2000" i="1" dirty="0" smtClean="0">
                <a:solidFill>
                  <a:schemeClr val="bg1"/>
                </a:solidFill>
              </a:rPr>
              <a:t>UAL </a:t>
            </a:r>
            <a:r>
              <a:rPr lang="en-US" sz="2000" i="1" dirty="0" err="1" smtClean="0">
                <a:solidFill>
                  <a:schemeClr val="bg1"/>
                </a:solidFill>
              </a:rPr>
              <a:t>LaTD</a:t>
            </a:r>
            <a:r>
              <a:rPr lang="en-US" sz="2000" i="1" dirty="0" smtClean="0">
                <a:solidFill>
                  <a:schemeClr val="bg1"/>
                </a:solidFill>
              </a:rPr>
              <a:t> 2015</a:t>
            </a:r>
          </a:p>
          <a:p>
            <a:endParaRPr lang="en-US" sz="2400" dirty="0" smtClean="0">
              <a:solidFill>
                <a:schemeClr val="bg1"/>
              </a:solidFill>
            </a:endParaRPr>
          </a:p>
          <a:p>
            <a:pPr algn="ctr"/>
            <a:r>
              <a:rPr lang="en-US" sz="2400" dirty="0" smtClean="0">
                <a:solidFill>
                  <a:schemeClr val="bg1"/>
                </a:solidFill>
              </a:rPr>
              <a:t>Dr Alison James, Associate Dean Learning &amp; Teaching LCF</a:t>
            </a:r>
          </a:p>
          <a:p>
            <a:pPr algn="ctr"/>
            <a:r>
              <a:rPr lang="en-US" sz="2400" dirty="0" smtClean="0">
                <a:solidFill>
                  <a:schemeClr val="bg1"/>
                </a:solidFill>
              </a:rPr>
              <a:t>National Teaching Fellow 2014</a:t>
            </a:r>
          </a:p>
          <a:p>
            <a:pPr algn="ctr"/>
            <a:endParaRPr lang="en-US" sz="2400" dirty="0" smtClean="0">
              <a:solidFill>
                <a:schemeClr val="bg1"/>
              </a:solidFill>
            </a:endParaRPr>
          </a:p>
        </p:txBody>
      </p:sp>
      <p:pic>
        <p:nvPicPr>
          <p:cNvPr id="4" name="Picture 3" descr="finn-stone-lego-stilettos-1-537x402.jpg"/>
          <p:cNvPicPr>
            <a:picLocks noChangeAspect="1"/>
          </p:cNvPicPr>
          <p:nvPr/>
        </p:nvPicPr>
        <p:blipFill>
          <a:blip r:embed="rId3"/>
          <a:stretch>
            <a:fillRect/>
          </a:stretch>
        </p:blipFill>
        <p:spPr>
          <a:xfrm>
            <a:off x="1953758" y="2799310"/>
            <a:ext cx="5421682" cy="4058689"/>
          </a:xfrm>
          <a:prstGeom prst="rect">
            <a:avLst/>
          </a:prstGeom>
        </p:spPr>
      </p:pic>
      <p:sp>
        <p:nvSpPr>
          <p:cNvPr id="6" name="TextBox 5"/>
          <p:cNvSpPr txBox="1"/>
          <p:nvPr/>
        </p:nvSpPr>
        <p:spPr>
          <a:xfrm>
            <a:off x="0" y="6211668"/>
            <a:ext cx="2257295" cy="646331"/>
          </a:xfrm>
          <a:prstGeom prst="rect">
            <a:avLst/>
          </a:prstGeom>
          <a:noFill/>
        </p:spPr>
        <p:txBody>
          <a:bodyPr wrap="square" rtlCol="0">
            <a:spAutoFit/>
          </a:bodyPr>
          <a:lstStyle/>
          <a:p>
            <a:r>
              <a:rPr lang="en-US" dirty="0" smtClean="0">
                <a:solidFill>
                  <a:schemeClr val="bg1"/>
                </a:solidFill>
                <a:hlinkClick r:id="rId4"/>
              </a:rPr>
              <a:t>Finn Stone: Lego Fashion Stilettos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Who are we as teachers?</a:t>
            </a:r>
            <a:endParaRPr lang="en-US" dirty="0">
              <a:solidFill>
                <a:schemeClr val="bg1"/>
              </a:solidFill>
            </a:endParaRPr>
          </a:p>
        </p:txBody>
      </p:sp>
      <p:sp>
        <p:nvSpPr>
          <p:cNvPr id="6" name="Content Placeholder 5"/>
          <p:cNvSpPr>
            <a:spLocks noGrp="1"/>
          </p:cNvSpPr>
          <p:nvPr>
            <p:ph idx="1"/>
          </p:nvPr>
        </p:nvSpPr>
        <p:spPr>
          <a:xfrm>
            <a:off x="457200" y="1417638"/>
            <a:ext cx="8229600" cy="5440362"/>
          </a:xfrm>
        </p:spPr>
        <p:txBody>
          <a:bodyPr>
            <a:normAutofit fontScale="70000" lnSpcReduction="20000"/>
          </a:bodyPr>
          <a:lstStyle/>
          <a:p>
            <a:r>
              <a:rPr lang="en-US" dirty="0" smtClean="0">
                <a:solidFill>
                  <a:srgbClr val="FFBFB6"/>
                </a:solidFill>
              </a:rPr>
              <a:t>Lamplighters</a:t>
            </a:r>
            <a:r>
              <a:rPr lang="en-US" dirty="0" smtClean="0">
                <a:solidFill>
                  <a:schemeClr val="bg1"/>
                </a:solidFill>
              </a:rPr>
              <a:t> - who see to enlighten their students;</a:t>
            </a:r>
          </a:p>
          <a:p>
            <a:r>
              <a:rPr lang="en-US" dirty="0" smtClean="0">
                <a:solidFill>
                  <a:srgbClr val="FFBFB6"/>
                </a:solidFill>
              </a:rPr>
              <a:t>Gardeners</a:t>
            </a:r>
            <a:r>
              <a:rPr lang="en-US" dirty="0" smtClean="0">
                <a:solidFill>
                  <a:schemeClr val="bg1"/>
                </a:solidFill>
              </a:rPr>
              <a:t> - who seek to cultivate the mind by nourishing, enhancing and providing the right climate, whilst they also remove the weeds, and then they stand back and let growth occur;</a:t>
            </a:r>
          </a:p>
          <a:p>
            <a:r>
              <a:rPr lang="en-US" dirty="0" smtClean="0">
                <a:solidFill>
                  <a:srgbClr val="FFBFB6"/>
                </a:solidFill>
              </a:rPr>
              <a:t>Muscle builders </a:t>
            </a:r>
            <a:r>
              <a:rPr lang="en-US" dirty="0" smtClean="0">
                <a:solidFill>
                  <a:schemeClr val="bg1"/>
                </a:solidFill>
              </a:rPr>
              <a:t>- who seek to strengthen flabby minds;</a:t>
            </a:r>
          </a:p>
          <a:p>
            <a:r>
              <a:rPr lang="en-US" dirty="0" smtClean="0">
                <a:solidFill>
                  <a:srgbClr val="FFBFB6"/>
                </a:solidFill>
              </a:rPr>
              <a:t>Bucket fillers </a:t>
            </a:r>
            <a:r>
              <a:rPr lang="en-US" dirty="0" smtClean="0">
                <a:solidFill>
                  <a:schemeClr val="bg1"/>
                </a:solidFill>
              </a:rPr>
              <a:t>- who pour information into empty containers;</a:t>
            </a:r>
          </a:p>
          <a:p>
            <a:r>
              <a:rPr lang="en-US" dirty="0" smtClean="0">
                <a:solidFill>
                  <a:srgbClr val="FFBFB6"/>
                </a:solidFill>
              </a:rPr>
              <a:t>Challengers</a:t>
            </a:r>
            <a:r>
              <a:rPr lang="en-US" dirty="0" smtClean="0">
                <a:solidFill>
                  <a:schemeClr val="bg1"/>
                </a:solidFill>
              </a:rPr>
              <a:t> - who question learners' assumptions;</a:t>
            </a:r>
          </a:p>
          <a:p>
            <a:r>
              <a:rPr lang="en-US" dirty="0" smtClean="0">
                <a:solidFill>
                  <a:srgbClr val="FFBFB6"/>
                </a:solidFill>
              </a:rPr>
              <a:t>Travel guides </a:t>
            </a:r>
            <a:r>
              <a:rPr lang="en-US" dirty="0" smtClean="0">
                <a:solidFill>
                  <a:schemeClr val="bg1"/>
                </a:solidFill>
              </a:rPr>
              <a:t>- who assist people along the path of learning;</a:t>
            </a:r>
          </a:p>
          <a:p>
            <a:r>
              <a:rPr lang="en-US" dirty="0" smtClean="0">
                <a:solidFill>
                  <a:srgbClr val="FFBFB6"/>
                </a:solidFill>
              </a:rPr>
              <a:t>Factory supervisors </a:t>
            </a:r>
            <a:r>
              <a:rPr lang="en-US" dirty="0" smtClean="0">
                <a:solidFill>
                  <a:schemeClr val="bg1"/>
                </a:solidFill>
              </a:rPr>
              <a:t>- who supervise both the inputs and the outputs of the process;</a:t>
            </a:r>
          </a:p>
          <a:p>
            <a:r>
              <a:rPr lang="en-US" dirty="0" smtClean="0">
                <a:solidFill>
                  <a:srgbClr val="FFBFB6"/>
                </a:solidFill>
              </a:rPr>
              <a:t>Artists</a:t>
            </a:r>
            <a:r>
              <a:rPr lang="en-US" dirty="0" smtClean="0">
                <a:solidFill>
                  <a:schemeClr val="bg1"/>
                </a:solidFill>
              </a:rPr>
              <a:t> - for whom learning is an aesthetic process;</a:t>
            </a:r>
          </a:p>
          <a:p>
            <a:r>
              <a:rPr lang="en-US" dirty="0" smtClean="0">
                <a:solidFill>
                  <a:srgbClr val="FFBFB6"/>
                </a:solidFill>
              </a:rPr>
              <a:t>Applied scientists </a:t>
            </a:r>
            <a:r>
              <a:rPr lang="en-US" dirty="0" smtClean="0">
                <a:solidFill>
                  <a:schemeClr val="bg1"/>
                </a:solidFill>
              </a:rPr>
              <a:t>- who seek to apply research results about teaching to their own approach;</a:t>
            </a:r>
          </a:p>
          <a:p>
            <a:r>
              <a:rPr lang="en-US" dirty="0" smtClean="0">
                <a:solidFill>
                  <a:srgbClr val="FFBFB6"/>
                </a:solidFill>
              </a:rPr>
              <a:t>Craftspeople</a:t>
            </a:r>
            <a:r>
              <a:rPr lang="en-US" dirty="0" smtClean="0">
                <a:solidFill>
                  <a:schemeClr val="bg1"/>
                </a:solidFill>
              </a:rPr>
              <a:t> - who use a wide variety of skills</a:t>
            </a:r>
          </a:p>
          <a:p>
            <a:endParaRPr lang="en-US" dirty="0" smtClean="0">
              <a:solidFill>
                <a:schemeClr val="bg1"/>
              </a:solidFill>
            </a:endParaRPr>
          </a:p>
          <a:p>
            <a:pPr>
              <a:buNone/>
            </a:pPr>
            <a:r>
              <a:rPr lang="en-US" dirty="0" smtClean="0">
                <a:solidFill>
                  <a:schemeClr val="bg1"/>
                </a:solidFill>
              </a:rPr>
              <a:t>     </a:t>
            </a:r>
          </a:p>
          <a:p>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Apps, J. (1991) Mastering the Teaching of Adults. Malabar,FL: Krieger.</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reativity-for-Learning---P2PU.png">
            <a:hlinkClick r:id="rId3"/>
          </p:cNvPr>
          <p:cNvPicPr>
            <a:picLocks noChangeAspect="1"/>
          </p:cNvPicPr>
          <p:nvPr/>
        </p:nvPicPr>
        <p:blipFill>
          <a:blip r:embed="rId4"/>
          <a:stretch>
            <a:fillRect/>
          </a:stretch>
        </p:blipFill>
        <p:spPr>
          <a:xfrm>
            <a:off x="334226" y="667484"/>
            <a:ext cx="8506534" cy="52598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THEchat EI screengrab.tiff">
            <a:hlinkClick r:id="rId3"/>
          </p:cNvPr>
          <p:cNvPicPr>
            <a:picLocks noChangeAspect="1"/>
          </p:cNvPicPr>
          <p:nvPr/>
        </p:nvPicPr>
        <p:blipFill>
          <a:blip r:embed="rId4"/>
          <a:stretch>
            <a:fillRect/>
          </a:stretch>
        </p:blipFill>
        <p:spPr>
          <a:xfrm>
            <a:off x="0" y="571500"/>
            <a:ext cx="9144000" cy="571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eter reed infographic LTHEchat.png"/>
          <p:cNvPicPr>
            <a:picLocks noChangeAspect="1"/>
          </p:cNvPicPr>
          <p:nvPr/>
        </p:nvPicPr>
        <p:blipFill>
          <a:blip r:embed="rId3"/>
          <a:stretch>
            <a:fillRect/>
          </a:stretch>
        </p:blipFill>
        <p:spPr>
          <a:xfrm>
            <a:off x="762476" y="622651"/>
            <a:ext cx="7619047" cy="5612698"/>
          </a:xfrm>
          <a:prstGeom prst="rect">
            <a:avLst/>
          </a:prstGeom>
        </p:spPr>
      </p:pic>
      <p:sp>
        <p:nvSpPr>
          <p:cNvPr id="3" name="Footer Placeholder 2"/>
          <p:cNvSpPr>
            <a:spLocks noGrp="1"/>
          </p:cNvSpPr>
          <p:nvPr>
            <p:ph type="ftr" sz="quarter" idx="11"/>
          </p:nvPr>
        </p:nvSpPr>
        <p:spPr/>
        <p:txBody>
          <a:bodyPr/>
          <a:lstStyle/>
          <a:p>
            <a:r>
              <a:rPr lang="en-US" smtClean="0"/>
              <a:t>infographic created by Peter Reed @reedyreedles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9438"/>
            <a:ext cx="8229600" cy="1615123"/>
          </a:xfrm>
        </p:spPr>
        <p:txBody>
          <a:bodyPr>
            <a:normAutofit/>
          </a:bodyPr>
          <a:lstStyle/>
          <a:p>
            <a:r>
              <a:rPr lang="en-US" dirty="0" smtClean="0">
                <a:solidFill>
                  <a:schemeClr val="bg1"/>
                </a:solidFill>
              </a:rPr>
              <a:t>Innovation and risk in reflective practice</a:t>
            </a:r>
            <a:endParaRPr lang="en-US" dirty="0">
              <a:solidFill>
                <a:schemeClr val="bg1"/>
              </a:solidFill>
            </a:endParaRPr>
          </a:p>
        </p:txBody>
      </p:sp>
      <p:graphicFrame>
        <p:nvGraphicFramePr>
          <p:cNvPr id="5" name="Diagram 4"/>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6885148"/>
              </p:ext>
            </p:extLst>
          </p:nvPr>
        </p:nvGraphicFramePr>
        <p:xfrm>
          <a:off x="1524000" y="2347352"/>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68859" y="2439955"/>
            <a:ext cx="3606282" cy="3606282"/>
          </a:xfrm>
          <a:prstGeom prst="rect">
            <a:avLst/>
          </a:prstGeom>
        </p:spPr>
      </p:pic>
      <p:sp>
        <p:nvSpPr>
          <p:cNvPr id="4" name="Footer Placeholder 3"/>
          <p:cNvSpPr>
            <a:spLocks noGrp="1"/>
          </p:cNvSpPr>
          <p:nvPr>
            <p:ph type="ftr" sz="quarter" idx="11"/>
          </p:nvPr>
        </p:nvSpPr>
        <p:spPr/>
        <p:txBody>
          <a:bodyPr/>
          <a:lstStyle/>
          <a:p>
            <a:r>
              <a:rPr lang="en-GB" smtClean="0"/>
              <a:t>life planning doodle by Julia Gamolina @JGamolina</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1932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28831" y="0"/>
            <a:ext cx="6886339"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9306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our fourteen things.jpg"/>
          <p:cNvPicPr>
            <a:picLocks noChangeAspect="1"/>
          </p:cNvPicPr>
          <p:nvPr/>
        </p:nvPicPr>
        <p:blipFill>
          <a:blip r:embed="rId3"/>
          <a:stretch>
            <a:fillRect/>
          </a:stretch>
        </p:blipFill>
        <p:spPr>
          <a:xfrm rot="5400000">
            <a:off x="863408" y="-142474"/>
            <a:ext cx="7423291" cy="65776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7577"/>
            <a:ext cx="8229600" cy="4525963"/>
          </a:xfrm>
        </p:spPr>
        <p:txBody>
          <a:bodyPr>
            <a:normAutofit fontScale="92500"/>
          </a:bodyPr>
          <a:lstStyle/>
          <a:p>
            <a:pPr>
              <a:buNone/>
            </a:pPr>
            <a:r>
              <a:rPr lang="en-GB" dirty="0" smtClean="0">
                <a:solidFill>
                  <a:schemeClr val="bg1"/>
                </a:solidFill>
              </a:rPr>
              <a:t>	</a:t>
            </a:r>
            <a:r>
              <a:rPr lang="en-GB" sz="2800" dirty="0" smtClean="0">
                <a:solidFill>
                  <a:schemeClr val="bg1"/>
                </a:solidFill>
              </a:rPr>
              <a:t>The hands are central to constructionist learning, based on </a:t>
            </a:r>
            <a:r>
              <a:rPr lang="en-GB" sz="2800" dirty="0" err="1" smtClean="0">
                <a:solidFill>
                  <a:schemeClr val="bg1"/>
                </a:solidFill>
              </a:rPr>
              <a:t>neuroscientific</a:t>
            </a:r>
            <a:r>
              <a:rPr lang="en-GB" sz="2800" dirty="0" smtClean="0">
                <a:solidFill>
                  <a:schemeClr val="bg1"/>
                </a:solidFill>
              </a:rPr>
              <a:t> data showing that nerve receptors in our fingers send electrical codes to the brain via our central nervous system. There, in the cerebral cortex, these messages are interpreted, thus we can envisage thinking as starting with our hands, as opposed to the popular assumption that the brain ‘thinks’ first and tells the hands to act.</a:t>
            </a:r>
          </a:p>
          <a:p>
            <a:pPr>
              <a:buNone/>
            </a:pPr>
            <a:endParaRPr lang="en-GB" sz="2800" dirty="0">
              <a:solidFill>
                <a:schemeClr val="bg1"/>
              </a:solidFill>
            </a:endParaRPr>
          </a:p>
          <a:p>
            <a:pPr>
              <a:buNone/>
            </a:pPr>
            <a:r>
              <a:rPr lang="en-GB" sz="2800" dirty="0" smtClean="0">
                <a:solidFill>
                  <a:schemeClr val="bg1"/>
                </a:solidFill>
              </a:rPr>
              <a:t>						 (James, 2014, Altman &amp; </a:t>
            </a:r>
            <a:r>
              <a:rPr lang="en-GB" sz="2800" dirty="0" err="1" smtClean="0">
                <a:solidFill>
                  <a:schemeClr val="bg1"/>
                </a:solidFill>
              </a:rPr>
              <a:t>Concar</a:t>
            </a:r>
            <a:r>
              <a:rPr lang="en-GB" sz="2800" dirty="0" smtClean="0">
                <a:solidFill>
                  <a:schemeClr val="bg1"/>
                </a:solidFill>
              </a:rPr>
              <a:t>, no date)</a:t>
            </a:r>
            <a:endParaRPr lang="en-US" sz="2800" dirty="0">
              <a:solidFill>
                <a:schemeClr val="bg1"/>
              </a:solidFill>
            </a:endParaRPr>
          </a:p>
        </p:txBody>
      </p:sp>
      <p:sp>
        <p:nvSpPr>
          <p:cNvPr id="2" name="TextBox 1"/>
          <p:cNvSpPr txBox="1"/>
          <p:nvPr/>
        </p:nvSpPr>
        <p:spPr>
          <a:xfrm>
            <a:off x="261257" y="494522"/>
            <a:ext cx="8546841" cy="646331"/>
          </a:xfrm>
          <a:prstGeom prst="rect">
            <a:avLst/>
          </a:prstGeom>
          <a:noFill/>
        </p:spPr>
        <p:txBody>
          <a:bodyPr wrap="square" rtlCol="0">
            <a:spAutoFit/>
          </a:bodyPr>
          <a:lstStyle/>
          <a:p>
            <a:r>
              <a:rPr lang="en-GB" sz="3600" dirty="0" smtClean="0">
                <a:solidFill>
                  <a:schemeClr val="bg1"/>
                </a:solidFill>
              </a:rPr>
              <a:t>Why we know we are different as disciplines</a:t>
            </a:r>
            <a:endParaRPr lang="en-GB" sz="3600"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2855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reative research knitting.jpg"/>
          <p:cNvPicPr>
            <a:picLocks noChangeAspect="1"/>
          </p:cNvPicPr>
          <p:nvPr/>
        </p:nvPicPr>
        <p:blipFill>
          <a:blip r:embed="rId3"/>
          <a:stretch>
            <a:fillRect/>
          </a:stretch>
        </p:blipFill>
        <p:spPr>
          <a:xfrm>
            <a:off x="508000" y="393700"/>
            <a:ext cx="8128000" cy="6070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quilt 20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ego academics cats.jpg"/>
          <p:cNvPicPr>
            <a:picLocks noChangeAspect="1"/>
          </p:cNvPicPr>
          <p:nvPr/>
        </p:nvPicPr>
        <p:blipFill>
          <a:blip r:embed="rId3"/>
          <a:stretch>
            <a:fillRect/>
          </a:stretch>
        </p:blipFill>
        <p:spPr>
          <a:xfrm>
            <a:off x="0" y="53698"/>
            <a:ext cx="9144000" cy="6750604"/>
          </a:xfrm>
          <a:prstGeom prst="rect">
            <a:avLst/>
          </a:prstGeom>
        </p:spPr>
      </p:pic>
      <p:sp>
        <p:nvSpPr>
          <p:cNvPr id="3" name="TextBox 2"/>
          <p:cNvSpPr txBox="1"/>
          <p:nvPr/>
        </p:nvSpPr>
        <p:spPr>
          <a:xfrm>
            <a:off x="0" y="6488668"/>
            <a:ext cx="3724096" cy="307777"/>
          </a:xfrm>
          <a:prstGeom prst="rect">
            <a:avLst/>
          </a:prstGeom>
          <a:noFill/>
        </p:spPr>
        <p:txBody>
          <a:bodyPr wrap="none" rtlCol="0">
            <a:spAutoFit/>
          </a:bodyPr>
          <a:lstStyle/>
          <a:p>
            <a:r>
              <a:rPr lang="en-US" sz="1400" dirty="0" smtClean="0">
                <a:solidFill>
                  <a:schemeClr val="bg1"/>
                </a:solidFill>
              </a:rPr>
              <a:t>@Lego Academics </a:t>
            </a:r>
            <a:r>
              <a:rPr lang="en-US" sz="1400" dirty="0" err="1" smtClean="0">
                <a:solidFill>
                  <a:schemeClr val="bg1"/>
                </a:solidFill>
              </a:rPr>
              <a:t>pic.twitter.com/WAFduBPAOd</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Lego Serious Play</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…is a systematic set of techniques and applications which allow participants to explore complex issues or topics with no immediate obvious answer. </a:t>
            </a:r>
          </a:p>
          <a:p>
            <a:r>
              <a:rPr lang="en-US" dirty="0" smtClean="0">
                <a:solidFill>
                  <a:schemeClr val="bg1"/>
                </a:solidFill>
              </a:rPr>
              <a:t>Each activity involves a four part process of posing a question, building, sharing and reflecting</a:t>
            </a:r>
          </a:p>
          <a:p>
            <a:r>
              <a:rPr lang="en-US" dirty="0" smtClean="0">
                <a:solidFill>
                  <a:schemeClr val="bg1"/>
                </a:solidFill>
              </a:rPr>
              <a:t>Builders own the meaning in their model</a:t>
            </a:r>
          </a:p>
          <a:p>
            <a:r>
              <a:rPr lang="en-US" dirty="0" smtClean="0">
                <a:solidFill>
                  <a:schemeClr val="bg1"/>
                </a:solidFill>
              </a:rPr>
              <a:t>Models can be individual and joint, small and large: whole landscapes of situations can be created</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9650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hreshold concepts stuckness.jpg"/>
          <p:cNvPicPr>
            <a:picLocks noChangeAspect="1"/>
          </p:cNvPicPr>
          <p:nvPr/>
        </p:nvPicPr>
        <p:blipFill>
          <a:blip r:embed="rId2"/>
          <a:stretch>
            <a:fillRect/>
          </a:stretch>
        </p:blipFill>
        <p:spPr>
          <a:xfrm>
            <a:off x="0" y="414568"/>
            <a:ext cx="9144000" cy="60737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offee stirrer lego.jpg"/>
          <p:cNvPicPr>
            <a:picLocks noChangeAspect="1"/>
          </p:cNvPicPr>
          <p:nvPr/>
        </p:nvPicPr>
        <p:blipFill>
          <a:blip r:embed="rId3"/>
          <a:stretch>
            <a:fillRect/>
          </a:stretch>
        </p:blipFill>
        <p:spPr>
          <a:xfrm>
            <a:off x="0" y="391546"/>
            <a:ext cx="9144000" cy="607490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Things students found beneficial in creative modes of reflection</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bg1"/>
                </a:solidFill>
              </a:rPr>
              <a:t>Using metaphor helped them think more creatively</a:t>
            </a:r>
          </a:p>
          <a:p>
            <a:r>
              <a:rPr lang="en-US" dirty="0" smtClean="0">
                <a:solidFill>
                  <a:schemeClr val="bg1"/>
                </a:solidFill>
              </a:rPr>
              <a:t>Ways of listening and responding</a:t>
            </a:r>
          </a:p>
          <a:p>
            <a:r>
              <a:rPr lang="en-US" dirty="0" smtClean="0">
                <a:solidFill>
                  <a:schemeClr val="bg1"/>
                </a:solidFill>
              </a:rPr>
              <a:t>Improved attention and concentration</a:t>
            </a:r>
          </a:p>
          <a:p>
            <a:r>
              <a:rPr lang="en-US" dirty="0" smtClean="0">
                <a:solidFill>
                  <a:schemeClr val="bg1"/>
                </a:solidFill>
              </a:rPr>
              <a:t>Deepening of analysis of experience</a:t>
            </a:r>
          </a:p>
          <a:p>
            <a:r>
              <a:rPr lang="en-US" dirty="0" smtClean="0">
                <a:solidFill>
                  <a:schemeClr val="bg1"/>
                </a:solidFill>
              </a:rPr>
              <a:t>The physical embodiment of the abstract and the concrete</a:t>
            </a:r>
          </a:p>
          <a:p>
            <a:r>
              <a:rPr lang="en-US" dirty="0" err="1" smtClean="0">
                <a:solidFill>
                  <a:schemeClr val="bg1"/>
                </a:solidFill>
              </a:rPr>
              <a:t>Visualising</a:t>
            </a:r>
            <a:r>
              <a:rPr lang="en-US" dirty="0" smtClean="0">
                <a:solidFill>
                  <a:schemeClr val="bg1"/>
                </a:solidFill>
              </a:rPr>
              <a:t> actions and emotions</a:t>
            </a:r>
          </a:p>
          <a:p>
            <a:r>
              <a:rPr lang="en-US" dirty="0" smtClean="0">
                <a:solidFill>
                  <a:schemeClr val="bg1"/>
                </a:solidFill>
              </a:rPr>
              <a:t>Planning next steps in 3D</a:t>
            </a:r>
          </a:p>
          <a:p>
            <a:r>
              <a:rPr lang="en-US" dirty="0" smtClean="0">
                <a:solidFill>
                  <a:schemeClr val="bg1"/>
                </a:solidFill>
              </a:rPr>
              <a:t>Broadened English</a:t>
            </a:r>
          </a:p>
          <a:p>
            <a:r>
              <a:rPr lang="en-US" dirty="0" smtClean="0">
                <a:solidFill>
                  <a:schemeClr val="bg1"/>
                </a:solidFill>
              </a:rPr>
              <a:t>Good for students with dyslexia/ADHD</a:t>
            </a:r>
          </a:p>
          <a:p>
            <a:r>
              <a:rPr lang="en-US" dirty="0" smtClean="0">
                <a:solidFill>
                  <a:schemeClr val="bg1"/>
                </a:solidFill>
              </a:rPr>
              <a:t>international students felt more included</a:t>
            </a:r>
          </a:p>
          <a:p>
            <a:r>
              <a:rPr lang="en-US" dirty="0" smtClean="0">
                <a:solidFill>
                  <a:schemeClr val="bg1"/>
                </a:solidFill>
              </a:rPr>
              <a:t>Relationship building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Risk</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chemeClr val="bg1"/>
                </a:solidFill>
              </a:rPr>
              <a:t>	“…there are also challenges which can occur in other, non-traditional modes of learning: these may relate to newness, difference, preconceptions (“toys are for kids”) and the unexpected. Just as learning in informal spaces can either distract or encourage motivation, so learning through different modes may excite learners, or make them feel uneasy: sometimes too much freedom can scare off learners just as much as too little can stifle them” </a:t>
            </a:r>
          </a:p>
          <a:p>
            <a:pPr>
              <a:buNone/>
            </a:pPr>
            <a:r>
              <a:rPr lang="en-US" dirty="0" smtClean="0">
                <a:solidFill>
                  <a:schemeClr val="bg1"/>
                </a:solidFill>
              </a:rPr>
              <a:t>													(James, 2014)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egolab screengrab .tiff"/>
          <p:cNvPicPr>
            <a:picLocks noChangeAspect="1"/>
          </p:cNvPicPr>
          <p:nvPr/>
        </p:nvPicPr>
        <p:blipFill>
          <a:blip r:embed="rId2"/>
          <a:stretch>
            <a:fillRect/>
          </a:stretch>
        </p:blipFill>
        <p:spPr>
          <a:xfrm>
            <a:off x="1" y="260482"/>
            <a:ext cx="9144000" cy="5715001"/>
          </a:xfrm>
          <a:prstGeom prst="rect">
            <a:avLst/>
          </a:prstGeom>
        </p:spPr>
      </p:pic>
      <p:sp>
        <p:nvSpPr>
          <p:cNvPr id="5" name="TextBox 4"/>
          <p:cNvSpPr txBox="1"/>
          <p:nvPr/>
        </p:nvSpPr>
        <p:spPr>
          <a:xfrm>
            <a:off x="1" y="-1"/>
            <a:ext cx="9143999" cy="1286129"/>
          </a:xfrm>
          <a:prstGeom prst="rect">
            <a:avLst/>
          </a:prstGeom>
          <a:solidFill>
            <a:schemeClr val="tx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351350" y="5632921"/>
            <a:ext cx="6252029" cy="1200328"/>
          </a:xfrm>
          <a:prstGeom prst="rect">
            <a:avLst/>
          </a:prstGeom>
          <a:noFill/>
        </p:spPr>
        <p:txBody>
          <a:bodyPr wrap="square" rtlCol="0">
            <a:spAutoFit/>
          </a:bodyPr>
          <a:lstStyle/>
          <a:p>
            <a:pPr algn="ctr"/>
            <a:r>
              <a:rPr lang="en-US" sz="2400" dirty="0" smtClean="0">
                <a:solidFill>
                  <a:schemeClr val="bg1"/>
                </a:solidFill>
                <a:hlinkClick r:id="rId3"/>
              </a:rPr>
              <a:t>a.james@fashion.arts.ac.uk</a:t>
            </a:r>
            <a:endParaRPr lang="en-US" sz="2400" dirty="0" smtClean="0">
              <a:solidFill>
                <a:schemeClr val="bg1"/>
              </a:solidFill>
            </a:endParaRPr>
          </a:p>
          <a:p>
            <a:pPr algn="ctr"/>
            <a:r>
              <a:rPr lang="en-US" sz="2400" dirty="0" smtClean="0">
                <a:solidFill>
                  <a:schemeClr val="bg1"/>
                </a:solidFill>
                <a:hlinkClick r:id="rId4"/>
              </a:rPr>
              <a:t>http://www.engagingimagination.com</a:t>
            </a:r>
            <a:r>
              <a:rPr lang="en-US" sz="2400" dirty="0" smtClean="0">
                <a:solidFill>
                  <a:schemeClr val="bg1"/>
                </a:solidFill>
              </a:rPr>
              <a:t> </a:t>
            </a:r>
          </a:p>
          <a:p>
            <a:pPr algn="ctr"/>
            <a:r>
              <a:rPr lang="en-US" sz="2400" dirty="0" smtClean="0">
                <a:solidFill>
                  <a:schemeClr val="bg1"/>
                </a:solidFill>
              </a:rPr>
              <a:t>@</a:t>
            </a:r>
            <a:r>
              <a:rPr lang="en-US" sz="2400" dirty="0" err="1" smtClean="0">
                <a:solidFill>
                  <a:schemeClr val="bg1"/>
                </a:solidFill>
              </a:rPr>
              <a:t>alisonrjames</a:t>
            </a:r>
            <a:r>
              <a:rPr lang="en-US" sz="2400" dirty="0" smtClean="0">
                <a:solidFill>
                  <a:schemeClr val="bg1"/>
                </a:solidFill>
              </a:rPr>
              <a:t> </a:t>
            </a:r>
            <a:endParaRPr lang="en-US" sz="2400" dirty="0">
              <a:solidFill>
                <a:schemeClr val="bg1"/>
              </a:solidFill>
            </a:endParaRPr>
          </a:p>
        </p:txBody>
      </p:sp>
      <p:pic>
        <p:nvPicPr>
          <p:cNvPr id="2" name="Picture 1"/>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51350" y="391885"/>
            <a:ext cx="6783355" cy="50665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1"/>
                </a:solidFill>
              </a:rPr>
              <a:t>References</a:t>
            </a:r>
            <a:endParaRPr lang="en-US" dirty="0">
              <a:solidFill>
                <a:schemeClr val="bg1"/>
              </a:solidFill>
            </a:endParaRPr>
          </a:p>
        </p:txBody>
      </p:sp>
      <p:sp>
        <p:nvSpPr>
          <p:cNvPr id="8" name="Content Placeholder 7"/>
          <p:cNvSpPr>
            <a:spLocks noGrp="1"/>
          </p:cNvSpPr>
          <p:nvPr>
            <p:ph idx="1"/>
          </p:nvPr>
        </p:nvSpPr>
        <p:spPr/>
        <p:txBody>
          <a:bodyPr>
            <a:normAutofit fontScale="85000" lnSpcReduction="10000"/>
          </a:bodyPr>
          <a:lstStyle/>
          <a:p>
            <a:r>
              <a:rPr lang="en-US" dirty="0" smtClean="0">
                <a:solidFill>
                  <a:schemeClr val="bg1"/>
                </a:solidFill>
              </a:rPr>
              <a:t>Altman &amp; </a:t>
            </a:r>
            <a:r>
              <a:rPr lang="en-US" dirty="0" err="1" smtClean="0">
                <a:solidFill>
                  <a:schemeClr val="bg1"/>
                </a:solidFill>
              </a:rPr>
              <a:t>Concar</a:t>
            </a:r>
            <a:r>
              <a:rPr lang="en-US" dirty="0" smtClean="0">
                <a:solidFill>
                  <a:schemeClr val="bg1"/>
                </a:solidFill>
              </a:rPr>
              <a:t>, </a:t>
            </a:r>
            <a:r>
              <a:rPr lang="en-US" i="1" dirty="0" smtClean="0">
                <a:solidFill>
                  <a:schemeClr val="bg1"/>
                </a:solidFill>
              </a:rPr>
              <a:t>The Science of the brain</a:t>
            </a:r>
            <a:r>
              <a:rPr lang="en-US" dirty="0" smtClean="0">
                <a:solidFill>
                  <a:schemeClr val="bg1"/>
                </a:solidFill>
              </a:rPr>
              <a:t>. Michigan State University. Online.</a:t>
            </a:r>
          </a:p>
          <a:p>
            <a:r>
              <a:rPr lang="en-US" dirty="0" smtClean="0">
                <a:solidFill>
                  <a:schemeClr val="bg1"/>
                </a:solidFill>
              </a:rPr>
              <a:t>James A, (2014) “Learning in Three Dimensions: Using Lego Serious Play for Creative and Critical Reflection Across Time and Space”.  In </a:t>
            </a:r>
            <a:r>
              <a:rPr lang="en-US" i="1" dirty="0" smtClean="0">
                <a:solidFill>
                  <a:schemeClr val="bg1"/>
                </a:solidFill>
              </a:rPr>
              <a:t>Transgressing Boundaries</a:t>
            </a:r>
            <a:r>
              <a:rPr lang="en-US" dirty="0" smtClean="0">
                <a:solidFill>
                  <a:schemeClr val="bg1"/>
                </a:solidFill>
              </a:rPr>
              <a:t>. Eds. Layne P and Lake P. Springer.</a:t>
            </a:r>
          </a:p>
          <a:p>
            <a:r>
              <a:rPr lang="en-US" dirty="0" smtClean="0">
                <a:solidFill>
                  <a:schemeClr val="bg1"/>
                </a:solidFill>
              </a:rPr>
              <a:t>James A and Brookfield S (2014) </a:t>
            </a:r>
            <a:r>
              <a:rPr lang="en-US" i="1" dirty="0" smtClean="0">
                <a:solidFill>
                  <a:schemeClr val="bg1"/>
                </a:solidFill>
              </a:rPr>
              <a:t>Engaging Imagination: helping students become creative and reflective thinkers. </a:t>
            </a:r>
            <a:r>
              <a:rPr lang="en-US" dirty="0" err="1" smtClean="0">
                <a:solidFill>
                  <a:schemeClr val="bg1"/>
                </a:solidFill>
              </a:rPr>
              <a:t>Jossey</a:t>
            </a:r>
            <a:r>
              <a:rPr lang="en-US" dirty="0" smtClean="0">
                <a:solidFill>
                  <a:schemeClr val="bg1"/>
                </a:solidFill>
              </a:rPr>
              <a:t> Bass.</a:t>
            </a:r>
          </a:p>
          <a:p>
            <a:r>
              <a:rPr lang="en-US" i="1" dirty="0" smtClean="0">
                <a:solidFill>
                  <a:schemeClr val="bg1"/>
                </a:solidFill>
              </a:rPr>
              <a:t>LSP Facilitator Training Manual </a:t>
            </a:r>
            <a:r>
              <a:rPr lang="en-US" dirty="0" smtClean="0">
                <a:solidFill>
                  <a:schemeClr val="bg1"/>
                </a:solidFill>
              </a:rPr>
              <a:t>(2002, 2013)</a:t>
            </a:r>
          </a:p>
          <a:p>
            <a:r>
              <a:rPr lang="en-US" dirty="0" smtClean="0">
                <a:solidFill>
                  <a:schemeClr val="bg1"/>
                </a:solidFill>
              </a:rPr>
              <a:t>Wilson F (1998) </a:t>
            </a:r>
            <a:r>
              <a:rPr lang="en-US" i="1" dirty="0" smtClean="0">
                <a:solidFill>
                  <a:schemeClr val="bg1"/>
                </a:solidFill>
              </a:rPr>
              <a:t>The Hand</a:t>
            </a:r>
            <a:r>
              <a:rPr lang="en-US" dirty="0" smtClean="0">
                <a:solidFill>
                  <a:schemeClr val="bg1"/>
                </a:solidFill>
              </a:rPr>
              <a:t>. Vintage Books. </a:t>
            </a:r>
            <a:endParaRPr lang="en-US"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15984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Creativity, imagination and play in </a:t>
            </a:r>
            <a:r>
              <a:rPr lang="en-US" dirty="0" smtClean="0"/>
              <a:t/>
            </a:r>
            <a:br>
              <a:rPr lang="en-US" dirty="0" smtClean="0"/>
            </a:br>
            <a:endParaRPr lang="en-US" dirty="0"/>
          </a:p>
        </p:txBody>
      </p:sp>
      <p:pic>
        <p:nvPicPr>
          <p:cNvPr id="4" name="Content Placeholder 3" descr="Engaging Imagination cover.jpg"/>
          <p:cNvPicPr>
            <a:picLocks noGrp="1" noChangeAspect="1"/>
          </p:cNvPicPr>
          <p:nvPr>
            <p:ph idx="1"/>
          </p:nvPr>
        </p:nvPicPr>
        <p:blipFill>
          <a:blip r:embed="rId3"/>
          <a:srcRect l="-86373" r="-86373"/>
          <a:stretch>
            <a:fillRect/>
          </a:stretch>
        </p:blipFill>
        <p:spPr>
          <a:xfrm>
            <a:off x="1042005" y="1143464"/>
            <a:ext cx="10348708" cy="5452094"/>
          </a:xfrm>
        </p:spPr>
      </p:pic>
      <p:sp>
        <p:nvSpPr>
          <p:cNvPr id="5" name="TextBox 4"/>
          <p:cNvSpPr txBox="1"/>
          <p:nvPr/>
        </p:nvSpPr>
        <p:spPr>
          <a:xfrm>
            <a:off x="457200" y="1417638"/>
            <a:ext cx="3891334" cy="3970318"/>
          </a:xfrm>
          <a:prstGeom prst="rect">
            <a:avLst/>
          </a:prstGeom>
          <a:noFill/>
        </p:spPr>
        <p:txBody>
          <a:bodyPr wrap="square" rtlCol="0">
            <a:spAutoFit/>
          </a:bodyPr>
          <a:lstStyle/>
          <a:p>
            <a:r>
              <a:rPr lang="en-US" sz="2800" dirty="0" smtClean="0"/>
              <a:t>	 </a:t>
            </a:r>
            <a:r>
              <a:rPr lang="en-US" sz="3600" dirty="0" smtClean="0">
                <a:solidFill>
                  <a:schemeClr val="bg1"/>
                </a:solidFill>
              </a:rPr>
              <a:t>Practice</a:t>
            </a:r>
          </a:p>
          <a:p>
            <a:r>
              <a:rPr lang="en-US" sz="3600" dirty="0" smtClean="0">
                <a:solidFill>
                  <a:schemeClr val="bg1"/>
                </a:solidFill>
              </a:rPr>
              <a:t>				</a:t>
            </a:r>
          </a:p>
          <a:p>
            <a:r>
              <a:rPr lang="en-US" sz="3600" dirty="0" smtClean="0">
                <a:solidFill>
                  <a:schemeClr val="bg1"/>
                </a:solidFill>
              </a:rPr>
              <a:t>	 Pedagogy</a:t>
            </a:r>
          </a:p>
          <a:p>
            <a:endParaRPr lang="en-US" sz="3600" dirty="0" smtClean="0">
              <a:solidFill>
                <a:schemeClr val="bg1"/>
              </a:solidFill>
            </a:endParaRPr>
          </a:p>
          <a:p>
            <a:r>
              <a:rPr lang="en-US" sz="3600" dirty="0" smtClean="0">
                <a:solidFill>
                  <a:schemeClr val="bg1"/>
                </a:solidFill>
              </a:rPr>
              <a:t>	 Reflection</a:t>
            </a:r>
          </a:p>
          <a:p>
            <a:endParaRPr lang="en-US" sz="3600" dirty="0" smtClean="0">
              <a:solidFill>
                <a:srgbClr val="916185"/>
              </a:solidFill>
            </a:endParaRPr>
          </a:p>
          <a:p>
            <a:r>
              <a:rPr lang="en-US" sz="3600" dirty="0" smtClean="0">
                <a:solidFill>
                  <a:srgbClr val="916185"/>
                </a:solidFill>
              </a:rPr>
              <a:t> </a:t>
            </a:r>
            <a:endParaRPr lang="en-US" sz="3600" dirty="0">
              <a:solidFill>
                <a:srgbClr val="916185"/>
              </a:solidFill>
            </a:endParaRPr>
          </a:p>
        </p:txBody>
      </p:sp>
      <p:sp>
        <p:nvSpPr>
          <p:cNvPr id="6" name="TextBox 5"/>
          <p:cNvSpPr txBox="1"/>
          <p:nvPr/>
        </p:nvSpPr>
        <p:spPr>
          <a:xfrm>
            <a:off x="457200" y="4564233"/>
            <a:ext cx="3613132" cy="2031325"/>
          </a:xfrm>
          <a:prstGeom prst="rect">
            <a:avLst/>
          </a:prstGeom>
          <a:noFill/>
        </p:spPr>
        <p:txBody>
          <a:bodyPr wrap="square" rtlCol="0">
            <a:spAutoFit/>
          </a:bodyPr>
          <a:lstStyle/>
          <a:p>
            <a:pPr lvl="1"/>
            <a:r>
              <a:rPr lang="en-US" dirty="0" smtClean="0">
                <a:solidFill>
                  <a:schemeClr val="bg1"/>
                </a:solidFill>
              </a:rPr>
              <a:t>How do they differ and interlink?</a:t>
            </a:r>
          </a:p>
          <a:p>
            <a:pPr lvl="1"/>
            <a:endParaRPr lang="en-US" dirty="0" smtClean="0">
              <a:solidFill>
                <a:schemeClr val="bg1"/>
              </a:solidFill>
            </a:endParaRPr>
          </a:p>
          <a:p>
            <a:pPr lvl="1"/>
            <a:r>
              <a:rPr lang="en-US" dirty="0" smtClean="0">
                <a:solidFill>
                  <a:schemeClr val="bg1"/>
                </a:solidFill>
              </a:rPr>
              <a:t>How is creativity taught, nurtured, expressed in 2 and 3?</a:t>
            </a:r>
          </a:p>
          <a:p>
            <a:pPr lvl="1"/>
            <a:r>
              <a:rPr lang="en-US" dirty="0" smtClean="0">
                <a:solidFill>
                  <a:schemeClr val="bg1"/>
                </a:solidFill>
              </a:rPr>
              <a:t> </a:t>
            </a:r>
          </a:p>
          <a:p>
            <a:pPr lvl="1"/>
            <a:r>
              <a:rPr lang="en-US" dirty="0" smtClean="0">
                <a:solidFill>
                  <a:schemeClr val="bg1"/>
                </a:solidFill>
              </a:rPr>
              <a:t>Is it always taught in 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6211"/>
            <a:ext cx="8229600" cy="4525963"/>
          </a:xfrm>
        </p:spPr>
        <p:txBody>
          <a:bodyPr/>
          <a:lstStyle/>
          <a:p>
            <a:pPr algn="ctr">
              <a:lnSpc>
                <a:spcPct val="150000"/>
              </a:lnSpc>
              <a:buNone/>
            </a:pPr>
            <a:r>
              <a:rPr lang="en-US" dirty="0" smtClean="0">
                <a:solidFill>
                  <a:schemeClr val="bg1"/>
                </a:solidFill>
              </a:rPr>
              <a:t>Motivations</a:t>
            </a:r>
          </a:p>
          <a:p>
            <a:pPr algn="ctr">
              <a:lnSpc>
                <a:spcPct val="150000"/>
              </a:lnSpc>
              <a:buNone/>
            </a:pPr>
            <a:r>
              <a:rPr lang="en-US" dirty="0" smtClean="0">
                <a:solidFill>
                  <a:schemeClr val="bg1"/>
                </a:solidFill>
              </a:rPr>
              <a:t>Values</a:t>
            </a:r>
          </a:p>
          <a:p>
            <a:pPr algn="ctr">
              <a:lnSpc>
                <a:spcPct val="150000"/>
              </a:lnSpc>
              <a:buNone/>
            </a:pPr>
            <a:r>
              <a:rPr lang="en-US" dirty="0" smtClean="0">
                <a:solidFill>
                  <a:schemeClr val="bg1"/>
                </a:solidFill>
              </a:rPr>
              <a:t>Methodology</a:t>
            </a:r>
          </a:p>
          <a:p>
            <a:pPr algn="ctr">
              <a:lnSpc>
                <a:spcPct val="150000"/>
              </a:lnSpc>
              <a:buNone/>
            </a:pPr>
            <a:r>
              <a:rPr lang="en-US" dirty="0" smtClean="0">
                <a:solidFill>
                  <a:schemeClr val="bg1"/>
                </a:solidFill>
              </a:rPr>
              <a:t>Philosophy</a:t>
            </a:r>
          </a:p>
          <a:p>
            <a:pPr algn="ctr">
              <a:lnSpc>
                <a:spcPct val="150000"/>
              </a:lnSpc>
              <a:buNone/>
            </a:pPr>
            <a:r>
              <a:rPr lang="en-US" dirty="0" smtClean="0">
                <a:solidFill>
                  <a:schemeClr val="bg1"/>
                </a:solidFill>
              </a:rPr>
              <a:t>Needs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6211"/>
            <a:ext cx="8229600" cy="4525963"/>
          </a:xfrm>
        </p:spPr>
        <p:txBody>
          <a:bodyPr>
            <a:normAutofit/>
          </a:bodyPr>
          <a:lstStyle/>
          <a:p>
            <a:pPr algn="ctr">
              <a:lnSpc>
                <a:spcPct val="150000"/>
              </a:lnSpc>
              <a:buNone/>
            </a:pPr>
            <a:r>
              <a:rPr lang="en-US" dirty="0" smtClean="0">
                <a:solidFill>
                  <a:schemeClr val="bg1"/>
                </a:solidFill>
              </a:rPr>
              <a:t>Motivations - </a:t>
            </a:r>
            <a:r>
              <a:rPr lang="en-US" dirty="0" smtClean="0">
                <a:solidFill>
                  <a:srgbClr val="3366FF"/>
                </a:solidFill>
              </a:rPr>
              <a:t>wanting to inspire or trigger different ways of seeing </a:t>
            </a:r>
          </a:p>
          <a:p>
            <a:pPr algn="ctr">
              <a:lnSpc>
                <a:spcPct val="150000"/>
              </a:lnSpc>
              <a:buNone/>
            </a:pPr>
            <a:r>
              <a:rPr lang="en-US" dirty="0" smtClean="0">
                <a:solidFill>
                  <a:schemeClr val="bg1"/>
                </a:solidFill>
              </a:rPr>
              <a:t>Values – </a:t>
            </a:r>
            <a:r>
              <a:rPr lang="en-US" dirty="0" smtClean="0">
                <a:solidFill>
                  <a:schemeClr val="tx2">
                    <a:lumMod val="60000"/>
                    <a:lumOff val="40000"/>
                  </a:schemeClr>
                </a:solidFill>
              </a:rPr>
              <a:t>why the activity matters</a:t>
            </a:r>
          </a:p>
          <a:p>
            <a:pPr algn="ctr">
              <a:lnSpc>
                <a:spcPct val="150000"/>
              </a:lnSpc>
              <a:buNone/>
            </a:pPr>
            <a:r>
              <a:rPr lang="en-US" dirty="0" smtClean="0">
                <a:solidFill>
                  <a:schemeClr val="bg1"/>
                </a:solidFill>
              </a:rPr>
              <a:t>Methodology and Philosophy - </a:t>
            </a:r>
            <a:r>
              <a:rPr lang="en-US" dirty="0" smtClean="0">
                <a:solidFill>
                  <a:schemeClr val="tx2">
                    <a:lumMod val="60000"/>
                    <a:lumOff val="40000"/>
                  </a:schemeClr>
                </a:solidFill>
              </a:rPr>
              <a:t>constructionist</a:t>
            </a:r>
          </a:p>
          <a:p>
            <a:pPr algn="ctr">
              <a:lnSpc>
                <a:spcPct val="150000"/>
              </a:lnSpc>
              <a:buNone/>
            </a:pPr>
            <a:r>
              <a:rPr lang="en-US" dirty="0" smtClean="0">
                <a:solidFill>
                  <a:schemeClr val="bg1"/>
                </a:solidFill>
              </a:rPr>
              <a:t>Needs – </a:t>
            </a:r>
            <a:r>
              <a:rPr lang="en-US" dirty="0" smtClean="0">
                <a:solidFill>
                  <a:schemeClr val="tx2">
                    <a:lumMod val="60000"/>
                    <a:lumOff val="40000"/>
                  </a:schemeClr>
                </a:solidFill>
              </a:rPr>
              <a:t>what are we trying to achieve?</a:t>
            </a:r>
          </a:p>
          <a:p>
            <a:pPr algn="ctr">
              <a:lnSpc>
                <a:spcPct val="150000"/>
              </a:lnSpc>
              <a:buNone/>
            </a:pPr>
            <a:endParaRPr lang="en-US" dirty="0" smtClean="0">
              <a:solidFill>
                <a:schemeClr val="tx2">
                  <a:lumMod val="60000"/>
                  <a:lumOff val="40000"/>
                </a:schemeClr>
              </a:solidFill>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solidFill>
                  <a:schemeClr val="accent4">
                    <a:lumMod val="50000"/>
                  </a:schemeClr>
                </a:solidFill>
              </a:rPr>
              <a:t>	</a:t>
            </a:r>
          </a:p>
          <a:p>
            <a:pPr>
              <a:buNone/>
            </a:pPr>
            <a:endParaRPr lang="en-US" dirty="0" smtClean="0">
              <a:solidFill>
                <a:schemeClr val="accent4">
                  <a:lumMod val="50000"/>
                </a:schemeClr>
              </a:solidFill>
            </a:endParaRPr>
          </a:p>
          <a:p>
            <a:pPr>
              <a:buNone/>
            </a:pPr>
            <a:endParaRPr lang="en-US" dirty="0" smtClean="0">
              <a:solidFill>
                <a:schemeClr val="accent4">
                  <a:lumMod val="50000"/>
                </a:schemeClr>
              </a:solidFill>
            </a:endParaRPr>
          </a:p>
          <a:p>
            <a:pPr>
              <a:buNone/>
            </a:pPr>
            <a:r>
              <a:rPr lang="en-US" dirty="0" smtClean="0">
                <a:solidFill>
                  <a:schemeClr val="bg1"/>
                </a:solidFill>
              </a:rPr>
              <a:t>“For teachers, our notion of imaginative teaching necessarily entails them trying to see </a:t>
            </a:r>
            <a:r>
              <a:rPr lang="en-US" i="1" dirty="0" smtClean="0">
                <a:solidFill>
                  <a:schemeClr val="bg1"/>
                </a:solidFill>
              </a:rPr>
              <a:t>their pedagogic actions and reasoning </a:t>
            </a:r>
            <a:r>
              <a:rPr lang="en-US" dirty="0" smtClean="0">
                <a:solidFill>
                  <a:schemeClr val="bg1"/>
                </a:solidFill>
              </a:rPr>
              <a:t>in new and creative ways”</a:t>
            </a:r>
          </a:p>
          <a:p>
            <a:pPr>
              <a:buNone/>
            </a:pPr>
            <a:r>
              <a:rPr lang="en-US" dirty="0" smtClean="0">
                <a:solidFill>
                  <a:schemeClr val="bg1"/>
                </a:solidFill>
              </a:rPr>
              <a:t>							</a:t>
            </a:r>
            <a:r>
              <a:rPr lang="en-US" sz="2000" dirty="0" smtClean="0">
                <a:solidFill>
                  <a:schemeClr val="bg1"/>
                </a:solidFill>
              </a:rPr>
              <a:t>	(James and Brookfield, 2014:11)</a:t>
            </a:r>
            <a:endParaRPr lang="en-US" sz="2000" dirty="0">
              <a:solidFill>
                <a:schemeClr val="bg1"/>
              </a:solidFill>
            </a:endParaRPr>
          </a:p>
        </p:txBody>
      </p:sp>
      <p:pic>
        <p:nvPicPr>
          <p:cNvPr id="4" name="Picture 3" descr="squid tree yarn bomb lorna watts.jpg"/>
          <p:cNvPicPr>
            <a:picLocks noChangeAspect="1"/>
          </p:cNvPicPr>
          <p:nvPr/>
        </p:nvPicPr>
        <p:blipFill>
          <a:blip r:embed="rId3"/>
          <a:stretch>
            <a:fillRect/>
          </a:stretch>
        </p:blipFill>
        <p:spPr>
          <a:xfrm>
            <a:off x="2499223" y="277019"/>
            <a:ext cx="4559514" cy="3020678"/>
          </a:xfrm>
          <a:prstGeom prst="rect">
            <a:avLst/>
          </a:prstGeom>
        </p:spPr>
      </p:pic>
      <p:sp>
        <p:nvSpPr>
          <p:cNvPr id="5" name="TextBox 4"/>
          <p:cNvSpPr txBox="1"/>
          <p:nvPr/>
        </p:nvSpPr>
        <p:spPr>
          <a:xfrm>
            <a:off x="2152316" y="6419334"/>
            <a:ext cx="5046461" cy="369332"/>
          </a:xfrm>
          <a:prstGeom prst="rect">
            <a:avLst/>
          </a:prstGeom>
          <a:noFill/>
        </p:spPr>
        <p:txBody>
          <a:bodyPr wrap="none" rtlCol="0">
            <a:spAutoFit/>
          </a:bodyPr>
          <a:lstStyle/>
          <a:p>
            <a:r>
              <a:rPr lang="en-US" dirty="0" smtClean="0">
                <a:solidFill>
                  <a:schemeClr val="accent4">
                    <a:lumMod val="50000"/>
                  </a:schemeClr>
                </a:solidFill>
              </a:rPr>
              <a:t>(Image Squid Tree Yarn Bomb CC by 2.0 </a:t>
            </a:r>
            <a:r>
              <a:rPr lang="en-US" dirty="0" err="1" smtClean="0">
                <a:solidFill>
                  <a:schemeClr val="accent4">
                    <a:lumMod val="50000"/>
                  </a:schemeClr>
                </a:solidFill>
              </a:rPr>
              <a:t>LornaWatts</a:t>
            </a:r>
            <a:r>
              <a:rPr lang="en-US" dirty="0" smtClean="0">
                <a:solidFill>
                  <a:schemeClr val="accent4">
                    <a:lumMod val="50000"/>
                  </a:schemeClr>
                </a:solidFill>
              </a:rPr>
              <a:t>)</a:t>
            </a:r>
            <a:endParaRPr lang="en-US"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976807"/>
            <a:ext cx="4038600" cy="4525963"/>
          </a:xfrm>
        </p:spPr>
        <p:txBody>
          <a:bodyPr>
            <a:normAutofit lnSpcReduction="10000"/>
          </a:bodyPr>
          <a:lstStyle/>
          <a:p>
            <a:pPr>
              <a:lnSpc>
                <a:spcPct val="150000"/>
              </a:lnSpc>
            </a:pPr>
            <a:r>
              <a:rPr lang="en-US" sz="3200" dirty="0" smtClean="0">
                <a:solidFill>
                  <a:schemeClr val="bg1"/>
                </a:solidFill>
              </a:rPr>
              <a:t>Creative practice</a:t>
            </a:r>
          </a:p>
          <a:p>
            <a:pPr>
              <a:lnSpc>
                <a:spcPct val="150000"/>
              </a:lnSpc>
            </a:pPr>
            <a:r>
              <a:rPr lang="en-US" sz="3200" dirty="0" smtClean="0">
                <a:solidFill>
                  <a:schemeClr val="bg1"/>
                </a:solidFill>
              </a:rPr>
              <a:t>Creative practice pedagogy</a:t>
            </a:r>
          </a:p>
          <a:p>
            <a:pPr>
              <a:lnSpc>
                <a:spcPct val="150000"/>
              </a:lnSpc>
            </a:pPr>
            <a:r>
              <a:rPr lang="en-US" sz="3200" dirty="0" smtClean="0">
                <a:solidFill>
                  <a:schemeClr val="bg1"/>
                </a:solidFill>
              </a:rPr>
              <a:t>Creative pedagogy</a:t>
            </a:r>
          </a:p>
          <a:p>
            <a:pPr>
              <a:lnSpc>
                <a:spcPct val="150000"/>
              </a:lnSpc>
            </a:pPr>
            <a:r>
              <a:rPr lang="en-US" sz="3200" dirty="0" smtClean="0">
                <a:solidFill>
                  <a:schemeClr val="bg1"/>
                </a:solidFill>
              </a:rPr>
              <a:t>Creative pedagogic research </a:t>
            </a:r>
            <a:endParaRPr lang="en-US" sz="3200" dirty="0">
              <a:solidFill>
                <a:schemeClr val="bg1"/>
              </a:solidFill>
            </a:endParaRPr>
          </a:p>
        </p:txBody>
      </p:sp>
      <p:sp>
        <p:nvSpPr>
          <p:cNvPr id="6" name="Content Placeholder 5"/>
          <p:cNvSpPr>
            <a:spLocks noGrp="1"/>
          </p:cNvSpPr>
          <p:nvPr>
            <p:ph sz="half" idx="2"/>
          </p:nvPr>
        </p:nvSpPr>
        <p:spPr>
          <a:xfrm>
            <a:off x="4648200" y="1174162"/>
            <a:ext cx="4038600" cy="4525963"/>
          </a:xfrm>
        </p:spPr>
        <p:txBody>
          <a:bodyPr>
            <a:normAutofit lnSpcReduction="10000"/>
          </a:bodyPr>
          <a:lstStyle/>
          <a:p>
            <a:r>
              <a:rPr lang="en-US" sz="3200" dirty="0" smtClean="0">
                <a:solidFill>
                  <a:schemeClr val="bg1"/>
                </a:solidFill>
              </a:rPr>
              <a:t>Innovation &amp; risk in pedagogy: where do these occur in our teaching? </a:t>
            </a:r>
          </a:p>
          <a:p>
            <a:pPr>
              <a:buNone/>
            </a:pPr>
            <a:endParaRPr lang="en-US" sz="3200" dirty="0" smtClean="0">
              <a:solidFill>
                <a:schemeClr val="bg1"/>
              </a:solidFill>
            </a:endParaRPr>
          </a:p>
          <a:p>
            <a:r>
              <a:rPr lang="en-US" sz="3200" dirty="0" smtClean="0">
                <a:solidFill>
                  <a:schemeClr val="bg1"/>
                </a:solidFill>
              </a:rPr>
              <a:t>What innovative risks do we take in </a:t>
            </a:r>
            <a:r>
              <a:rPr lang="en-US" sz="3200" i="1" dirty="0" smtClean="0">
                <a:solidFill>
                  <a:schemeClr val="bg1"/>
                </a:solidFill>
              </a:rPr>
              <a:t>developing</a:t>
            </a:r>
            <a:r>
              <a:rPr lang="en-US" sz="3200" dirty="0" smtClean="0">
                <a:solidFill>
                  <a:schemeClr val="bg1"/>
                </a:solidFill>
              </a:rPr>
              <a:t> our teaching?</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chemeClr val="bg1"/>
                </a:solidFill>
              </a:rPr>
              <a:t>“The time to experiment, imagine, and innovate in teaching is squeezed between other demands established by alternative research and quality focused taxonomies”</a:t>
            </a:r>
          </a:p>
          <a:p>
            <a:pPr>
              <a:buNone/>
            </a:pPr>
            <a:endParaRPr lang="en-US" dirty="0" smtClean="0">
              <a:solidFill>
                <a:schemeClr val="bg1"/>
              </a:solidFill>
            </a:endParaRPr>
          </a:p>
          <a:p>
            <a:pPr>
              <a:buNone/>
            </a:pPr>
            <a:r>
              <a:rPr lang="en-US" dirty="0" smtClean="0">
                <a:solidFill>
                  <a:schemeClr val="bg1"/>
                </a:solidFill>
              </a:rPr>
              <a:t>				</a:t>
            </a:r>
            <a:r>
              <a:rPr lang="en-US" sz="2000" dirty="0" smtClean="0">
                <a:solidFill>
                  <a:schemeClr val="bg1"/>
                </a:solidFill>
              </a:rPr>
              <a:t>(Gunn V and Fisk A, 2013:52 </a:t>
            </a:r>
            <a:r>
              <a:rPr lang="en-US" sz="2000" i="1" dirty="0" smtClean="0">
                <a:solidFill>
                  <a:schemeClr val="bg1"/>
                </a:solidFill>
              </a:rPr>
              <a:t>Considering teaching excellence in 			higher education. </a:t>
            </a:r>
            <a:r>
              <a:rPr lang="en-US" sz="2000" dirty="0" smtClean="0">
                <a:solidFill>
                  <a:schemeClr val="bg1"/>
                </a:solidFill>
              </a:rPr>
              <a:t>Higher Education Academy Report (UK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Possible features of innovative teaching </a:t>
            </a:r>
            <a:br>
              <a:rPr lang="en-US" sz="3200" dirty="0" smtClean="0">
                <a:solidFill>
                  <a:schemeClr val="bg1"/>
                </a:solidFill>
              </a:rPr>
            </a:br>
            <a:r>
              <a:rPr lang="en-US" sz="3200" dirty="0" smtClean="0">
                <a:solidFill>
                  <a:schemeClr val="bg1"/>
                </a:solidFill>
              </a:rPr>
              <a:t>(but not pedagogies per se)</a:t>
            </a:r>
            <a:endParaRPr lang="en-US" sz="3200"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4031</TotalTime>
  <Words>3001</Words>
  <Application>Microsoft Macintosh PowerPoint</Application>
  <PresentationFormat>On-screen Show (4:3)</PresentationFormat>
  <Paragraphs>193</Paragraphs>
  <Slides>27</Slides>
  <Notes>20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Slide 1</vt:lpstr>
      <vt:lpstr>Slide 2</vt:lpstr>
      <vt:lpstr>Creativity, imagination and play in  </vt:lpstr>
      <vt:lpstr>Slide 4</vt:lpstr>
      <vt:lpstr>Slide 5</vt:lpstr>
      <vt:lpstr>Slide 6</vt:lpstr>
      <vt:lpstr>Slide 7</vt:lpstr>
      <vt:lpstr>Slide 8</vt:lpstr>
      <vt:lpstr>Possible features of innovative teaching  (but not pedagogies per se)</vt:lpstr>
      <vt:lpstr>Who are we as teachers?</vt:lpstr>
      <vt:lpstr>Slide 11</vt:lpstr>
      <vt:lpstr>Slide 12</vt:lpstr>
      <vt:lpstr>Slide 13</vt:lpstr>
      <vt:lpstr>Innovation and risk in reflective practice</vt:lpstr>
      <vt:lpstr>Slide 15</vt:lpstr>
      <vt:lpstr>Slide 16</vt:lpstr>
      <vt:lpstr>Slide 17</vt:lpstr>
      <vt:lpstr>Slide 18</vt:lpstr>
      <vt:lpstr>Slide 19</vt:lpstr>
      <vt:lpstr>Lego Serious Play</vt:lpstr>
      <vt:lpstr>Slide 21</vt:lpstr>
      <vt:lpstr>Slide 22</vt:lpstr>
      <vt:lpstr>Things students found beneficial in creative modes of reflection</vt:lpstr>
      <vt:lpstr>Risk</vt:lpstr>
      <vt:lpstr>Slide 25</vt:lpstr>
      <vt:lpstr>Slide 26</vt:lpstr>
      <vt:lpstr>References</vt:lpstr>
    </vt:vector>
  </TitlesOfParts>
  <Company>LCF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PDP in 3D  Dr Alison James  London College of Fashion</dc:title>
  <dc:creator>Alison James</dc:creator>
  <cp:lastModifiedBy>Alison James</cp:lastModifiedBy>
  <cp:revision>161</cp:revision>
  <cp:lastPrinted>2015-01-12T11:46:16Z</cp:lastPrinted>
  <dcterms:created xsi:type="dcterms:W3CDTF">2015-01-26T18:03:16Z</dcterms:created>
  <dcterms:modified xsi:type="dcterms:W3CDTF">2015-01-26T18:07:21Z</dcterms:modified>
</cp:coreProperties>
</file>