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6" r:id="rId1"/>
  </p:sldMasterIdLst>
  <p:sldIdLst>
    <p:sldId id="256" r:id="rId2"/>
    <p:sldId id="260" r:id="rId3"/>
    <p:sldId id="266" r:id="rId4"/>
    <p:sldId id="258" r:id="rId5"/>
    <p:sldId id="267" r:id="rId6"/>
    <p:sldId id="261" r:id="rId7"/>
    <p:sldId id="262" r:id="rId8"/>
    <p:sldId id="268" r:id="rId9"/>
    <p:sldId id="263" r:id="rId10"/>
    <p:sldId id="269" r:id="rId11"/>
    <p:sldId id="264" r:id="rId12"/>
    <p:sldId id="270" r:id="rId13"/>
    <p:sldId id="265" r:id="rId14"/>
    <p:sldId id="271" r:id="rId15"/>
    <p:sldId id="259" r:id="rId16"/>
    <p:sldId id="273" r:id="rId17"/>
    <p:sldId id="275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6" d="100"/>
          <a:sy n="26" d="100"/>
        </p:scale>
        <p:origin x="-17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2554-45E2-6148-B4F9-943CCCE2EC2F}" type="datetimeFigureOut">
              <a:rPr lang="en-US" smtClean="0"/>
              <a:t>13/01/2016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2554-45E2-6148-B4F9-943CCCE2EC2F}" type="datetimeFigureOut">
              <a:rPr lang="en-US" smtClean="0"/>
              <a:t>13/01/2016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A4FA-8004-FF45-ABBC-F1D510D6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2554-45E2-6148-B4F9-943CCCE2EC2F}" type="datetimeFigureOut">
              <a:rPr lang="en-US" smtClean="0"/>
              <a:t>13/01/2016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A4FA-8004-FF45-ABBC-F1D510D6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2554-45E2-6148-B4F9-943CCCE2EC2F}" type="datetimeFigureOut">
              <a:rPr lang="en-US" smtClean="0"/>
              <a:t>13/01/2016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A4FA-8004-FF45-ABBC-F1D510D6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4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2554-45E2-6148-B4F9-943CCCE2EC2F}" type="datetimeFigureOut">
              <a:rPr lang="en-US" smtClean="0"/>
              <a:t>13/01/2016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A4FA-8004-FF45-ABBC-F1D510D6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2554-45E2-6148-B4F9-943CCCE2EC2F}" type="datetimeFigureOut">
              <a:rPr lang="en-US" smtClean="0"/>
              <a:t>13/01/2016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A4FA-8004-FF45-ABBC-F1D510D6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2554-45E2-6148-B4F9-943CCCE2EC2F}" type="datetimeFigureOut">
              <a:rPr lang="en-US" smtClean="0"/>
              <a:t>13/01/2016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A4FA-8004-FF45-ABBC-F1D510D6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2554-45E2-6148-B4F9-943CCCE2EC2F}" type="datetimeFigureOut">
              <a:rPr lang="en-US" smtClean="0"/>
              <a:t>13/01/2016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A4FA-8004-FF45-ABBC-F1D510D6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2554-45E2-6148-B4F9-943CCCE2EC2F}" type="datetimeFigureOut">
              <a:rPr lang="en-US" smtClean="0"/>
              <a:t>13/01/2016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A4FA-8004-FF45-ABBC-F1D510D6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2554-45E2-6148-B4F9-943CCCE2EC2F}" type="datetimeFigureOut">
              <a:rPr lang="en-US" smtClean="0"/>
              <a:t>13/01/2016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A4FA-8004-FF45-ABBC-F1D510D6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2554-45E2-6148-B4F9-943CCCE2EC2F}" type="datetimeFigureOut">
              <a:rPr lang="en-US" smtClean="0"/>
              <a:t>13/01/2016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A4FA-8004-FF45-ABBC-F1D510D6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5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2554-45E2-6148-B4F9-943CCCE2EC2F}" type="datetimeFigureOut">
              <a:rPr lang="en-US" smtClean="0"/>
              <a:t>13/01/2016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7A4FA-8004-FF45-ABBC-F1D510D6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7365"/>
            <a:ext cx="7772400" cy="1710177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b="1" dirty="0" smtClean="0"/>
              <a:t>Whose space is it anyway?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91014"/>
            <a:ext cx="6400800" cy="4166986"/>
          </a:xfrm>
        </p:spPr>
        <p:txBody>
          <a:bodyPr>
            <a:normAutofit/>
          </a:bodyPr>
          <a:lstStyle/>
          <a:p>
            <a:r>
              <a:rPr lang="en-GB" b="1" dirty="0"/>
              <a:t>Improvisational use of learning spaces</a:t>
            </a:r>
            <a:r>
              <a:rPr lang="en-GB" b="1" dirty="0" smtClean="0">
                <a:effectLst/>
              </a:rPr>
              <a:t> </a:t>
            </a:r>
          </a:p>
          <a:p>
            <a:endParaRPr lang="en-GB" dirty="0"/>
          </a:p>
          <a:p>
            <a:r>
              <a:rPr lang="en-US" sz="2200" dirty="0"/>
              <a:t>Suzanne Rankin </a:t>
            </a:r>
            <a:r>
              <a:rPr lang="en-US" sz="2200" dirty="0" smtClean="0"/>
              <a:t>– </a:t>
            </a:r>
            <a:r>
              <a:rPr lang="en-US" sz="2200" dirty="0" err="1" smtClean="0"/>
              <a:t>Dia</a:t>
            </a:r>
            <a:endParaRPr lang="en-US" sz="2200" dirty="0" smtClean="0"/>
          </a:p>
          <a:p>
            <a:r>
              <a:rPr lang="en-US" sz="2200" dirty="0" smtClean="0"/>
              <a:t>International Preparation for Fashion</a:t>
            </a:r>
          </a:p>
          <a:p>
            <a:r>
              <a:rPr lang="en-US" sz="2200" dirty="0" smtClean="0"/>
              <a:t>London College of Fashion</a:t>
            </a:r>
          </a:p>
          <a:p>
            <a:endParaRPr lang="en-US" sz="2200" dirty="0" smtClean="0"/>
          </a:p>
          <a:p>
            <a:r>
              <a:rPr lang="en-US" sz="2200" dirty="0" err="1" smtClean="0"/>
              <a:t>s.rankin@arts.ac.uk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Image of space created by students for the same purpose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9" name="Content Placeholder 8" descr="IMG_1806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0" b="13340"/>
          <a:stretch>
            <a:fillRect/>
          </a:stretch>
        </p:blipFill>
        <p:spPr>
          <a:xfrm>
            <a:off x="4645025" y="0"/>
            <a:ext cx="4498975" cy="6858000"/>
          </a:xfrm>
        </p:spPr>
      </p:pic>
      <p:pic>
        <p:nvPicPr>
          <p:cNvPr id="4" name="Picture 3" descr="IMG_18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7388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19376" y="5822148"/>
            <a:ext cx="5519719" cy="707886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Smooth learning space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3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6A6A6"/>
          </a:solidFill>
        </p:spPr>
        <p:txBody>
          <a:bodyPr/>
          <a:lstStyle/>
          <a:p>
            <a:r>
              <a:rPr lang="en-US" b="1" dirty="0" smtClean="0"/>
              <a:t>The IPF learning space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Mare Street – sense of intimacy </a:t>
            </a:r>
          </a:p>
          <a:p>
            <a:endParaRPr lang="en-US" dirty="0"/>
          </a:p>
          <a:p>
            <a:r>
              <a:rPr lang="en-US" dirty="0" smtClean="0"/>
              <a:t>Space aligned to a function and labeled as such</a:t>
            </a:r>
          </a:p>
          <a:p>
            <a:endParaRPr lang="en-US" dirty="0"/>
          </a:p>
          <a:p>
            <a:r>
              <a:rPr lang="en-US" dirty="0" smtClean="0"/>
              <a:t>ALAC does not have a designated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2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15" y="3664114"/>
            <a:ext cx="4993185" cy="3193886"/>
          </a:xfrm>
          <a:prstGeom prst="rect">
            <a:avLst/>
          </a:prstGeom>
        </p:spPr>
      </p:pic>
      <p:pic>
        <p:nvPicPr>
          <p:cNvPr id="6" name="Picture 5" descr="IMG_20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098"/>
            <a:ext cx="4150815" cy="2851902"/>
          </a:xfrm>
          <a:prstGeom prst="rect">
            <a:avLst/>
          </a:prstGeom>
        </p:spPr>
      </p:pic>
      <p:pic>
        <p:nvPicPr>
          <p:cNvPr id="5" name="Picture 4" descr="IMG_20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07" y="-30501"/>
            <a:ext cx="4894193" cy="4036599"/>
          </a:xfrm>
          <a:prstGeom prst="rect">
            <a:avLst/>
          </a:prstGeom>
        </p:spPr>
      </p:pic>
      <p:pic>
        <p:nvPicPr>
          <p:cNvPr id="4" name="Picture 3" descr="IMG_20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4249806" cy="4006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60" y="3282031"/>
            <a:ext cx="8914535" cy="565867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Mare street learning spaces labeled according to function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6A6A6"/>
          </a:solidFill>
        </p:spPr>
        <p:txBody>
          <a:bodyPr/>
          <a:lstStyle/>
          <a:p>
            <a:r>
              <a:rPr lang="en-US" b="1" dirty="0" smtClean="0"/>
              <a:t>The practice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Happy accident – A101 – ‘</a:t>
            </a:r>
            <a:r>
              <a:rPr lang="en-US" i="1" dirty="0" smtClean="0"/>
              <a:t>the drawing room</a:t>
            </a:r>
            <a:r>
              <a:rPr lang="en-US" dirty="0" smtClean="0"/>
              <a:t>’</a:t>
            </a:r>
          </a:p>
          <a:p>
            <a:endParaRPr lang="en-US" dirty="0"/>
          </a:p>
          <a:p>
            <a:r>
              <a:rPr lang="en-US" dirty="0" smtClean="0"/>
              <a:t>Students designed and created their ‘</a:t>
            </a:r>
            <a:r>
              <a:rPr lang="en-US" i="1" dirty="0" smtClean="0"/>
              <a:t>ideal classroom</a:t>
            </a:r>
            <a:r>
              <a:rPr lang="en-US" dirty="0" smtClean="0"/>
              <a:t>’</a:t>
            </a:r>
          </a:p>
          <a:p>
            <a:endParaRPr lang="en-US" dirty="0"/>
          </a:p>
          <a:p>
            <a:r>
              <a:rPr lang="en-US" dirty="0" smtClean="0"/>
              <a:t>Began applying this as part of every session – to include negotiation, collaboration and intercultural communication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1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of students plans</a:t>
            </a:r>
            <a:endParaRPr lang="en-US" dirty="0"/>
          </a:p>
        </p:txBody>
      </p:sp>
      <p:pic>
        <p:nvPicPr>
          <p:cNvPr id="4" name="Picture 3" descr="image (5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9" y="274638"/>
            <a:ext cx="2874749" cy="369332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ideal classroom…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6A6A6"/>
          </a:solidFill>
        </p:spPr>
        <p:txBody>
          <a:bodyPr/>
          <a:lstStyle/>
          <a:p>
            <a:r>
              <a:rPr lang="en-US" b="1" dirty="0" smtClean="0"/>
              <a:t>The outcomes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Students take control of the physical space and create a negotiated space that reflects their needs as a group</a:t>
            </a:r>
          </a:p>
          <a:p>
            <a:endParaRPr lang="en-US" dirty="0"/>
          </a:p>
          <a:p>
            <a:r>
              <a:rPr lang="en-US" dirty="0" smtClean="0"/>
              <a:t>Smooth spaces created within a striated space dependent on the learning outcomes of a given session</a:t>
            </a:r>
          </a:p>
          <a:p>
            <a:endParaRPr lang="en-US" dirty="0"/>
          </a:p>
          <a:p>
            <a:r>
              <a:rPr lang="en-US" dirty="0" smtClean="0"/>
              <a:t>Transferrable nomadic space is created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2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of students in space that they have created transferred to different rooms </a:t>
            </a:r>
            <a:endParaRPr lang="en-US" dirty="0"/>
          </a:p>
        </p:txBody>
      </p:sp>
      <p:pic>
        <p:nvPicPr>
          <p:cNvPr id="4" name="Picture 3" descr="IMG_17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53148" cy="4006098"/>
          </a:xfrm>
          <a:prstGeom prst="rect">
            <a:avLst/>
          </a:prstGeom>
        </p:spPr>
      </p:pic>
      <p:pic>
        <p:nvPicPr>
          <p:cNvPr id="5" name="Picture 4" descr="IMG_17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48" y="0"/>
            <a:ext cx="5090852" cy="3566404"/>
          </a:xfrm>
          <a:prstGeom prst="rect">
            <a:avLst/>
          </a:prstGeom>
        </p:spPr>
      </p:pic>
      <p:pic>
        <p:nvPicPr>
          <p:cNvPr id="6" name="Picture 5" descr="IMG_175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098"/>
            <a:ext cx="4000500" cy="2851902"/>
          </a:xfrm>
          <a:prstGeom prst="rect">
            <a:avLst/>
          </a:prstGeom>
        </p:spPr>
      </p:pic>
      <p:pic>
        <p:nvPicPr>
          <p:cNvPr id="8" name="Picture 7" descr="IMG_173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540116"/>
            <a:ext cx="5143500" cy="4317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4366" y="5577001"/>
            <a:ext cx="4152363" cy="523220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A204 -  the design studio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1606" y="3566404"/>
            <a:ext cx="2577545" cy="369332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A102 – the tutorial room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7734" y="1848501"/>
            <a:ext cx="3231362" cy="369332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A101 – the drawing room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014" y="5721549"/>
            <a:ext cx="3419963" cy="369332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A206 – the media seminar room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1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6A6A6"/>
          </a:solidFill>
        </p:spPr>
        <p:txBody>
          <a:bodyPr/>
          <a:lstStyle/>
          <a:p>
            <a:r>
              <a:rPr lang="en-US" dirty="0" smtClean="0"/>
              <a:t>The virtual space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Smooth virtual space</a:t>
            </a:r>
            <a:endParaRPr lang="en-US" dirty="0"/>
          </a:p>
        </p:txBody>
      </p:sp>
      <p:pic>
        <p:nvPicPr>
          <p:cNvPr id="10" name="Content Placeholder 9" descr="image (6)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r="11656"/>
          <a:stretch>
            <a:fillRect/>
          </a:stretch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Striated virtual space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 descr="image (8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6" y="2174875"/>
            <a:ext cx="4498974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2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6A6A6"/>
          </a:solidFill>
        </p:spPr>
        <p:txBody>
          <a:bodyPr/>
          <a:lstStyle/>
          <a:p>
            <a:r>
              <a:rPr lang="en-US" b="1" dirty="0" smtClean="0"/>
              <a:t>The issues raised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Ownership</a:t>
            </a:r>
            <a:r>
              <a:rPr lang="en-US" sz="2400" dirty="0"/>
              <a:t> </a:t>
            </a:r>
            <a:r>
              <a:rPr lang="en-US" sz="2400" dirty="0" smtClean="0"/>
              <a:t>				empowerment – confidence building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P</a:t>
            </a:r>
            <a:r>
              <a:rPr lang="en-GB" sz="2400" dirty="0" err="1" smtClean="0"/>
              <a:t>ersonalisation</a:t>
            </a:r>
            <a:r>
              <a:rPr lang="en-GB" sz="2400" dirty="0" smtClean="0"/>
              <a:t>			improving the student experience and 							developing a greater understanding of 							learning space and their place within it	</a:t>
            </a:r>
          </a:p>
          <a:p>
            <a:endParaRPr lang="en-GB" sz="2400" dirty="0" smtClean="0"/>
          </a:p>
          <a:p>
            <a:r>
              <a:rPr lang="en-GB" sz="2400" dirty="0"/>
              <a:t>C</a:t>
            </a:r>
            <a:r>
              <a:rPr lang="en-GB" sz="2400" dirty="0" smtClean="0"/>
              <a:t>ultural capital			‘</a:t>
            </a:r>
            <a:r>
              <a:rPr lang="en-US" sz="2400" dirty="0" smtClean="0"/>
              <a:t>International </a:t>
            </a:r>
            <a:r>
              <a:rPr lang="en-US" sz="2400" dirty="0"/>
              <a:t>students </a:t>
            </a:r>
            <a:r>
              <a:rPr lang="en-US" sz="2400" dirty="0" smtClean="0"/>
              <a:t>arrive equipped 							with </a:t>
            </a:r>
            <a:r>
              <a:rPr lang="en-US" sz="2400" dirty="0"/>
              <a:t>a </a:t>
            </a:r>
            <a:r>
              <a:rPr lang="en-US" sz="2400" dirty="0" smtClean="0"/>
              <a:t>valuable</a:t>
            </a:r>
            <a:r>
              <a:rPr lang="en-US" sz="2400" dirty="0"/>
              <a:t> </a:t>
            </a:r>
            <a:r>
              <a:rPr lang="en-US" sz="2400" dirty="0" smtClean="0"/>
              <a:t>skillset.’ (Ryan, 2005)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Sense of belonging</a:t>
            </a:r>
            <a:r>
              <a:rPr lang="en-GB" sz="2400" dirty="0"/>
              <a:t>	</a:t>
            </a:r>
            <a:r>
              <a:rPr lang="en-GB" sz="2400" dirty="0" smtClean="0"/>
              <a:t>	</a:t>
            </a:r>
            <a:r>
              <a:rPr lang="en-US" sz="2400" dirty="0" smtClean="0"/>
              <a:t>‘</a:t>
            </a:r>
            <a:r>
              <a:rPr lang="en-US" sz="2400" dirty="0"/>
              <a:t>Fostering an an inclusive culture</a:t>
            </a:r>
            <a:r>
              <a:rPr lang="en-US" sz="2400" dirty="0" smtClean="0"/>
              <a:t>, 							valuing and </a:t>
            </a:r>
            <a:r>
              <a:rPr lang="en-US" sz="2400" dirty="0"/>
              <a:t>embracing diversity’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							(</a:t>
            </a:r>
            <a:r>
              <a:rPr lang="en-US" sz="2400" dirty="0"/>
              <a:t>HEA, </a:t>
            </a:r>
            <a:r>
              <a:rPr lang="en-US" sz="2400" dirty="0" smtClean="0"/>
              <a:t>2014</a:t>
            </a:r>
            <a:r>
              <a:rPr lang="en-US" sz="2400" dirty="0"/>
              <a:t>)</a:t>
            </a:r>
          </a:p>
          <a:p>
            <a:endParaRPr lang="en-GB" sz="2400" dirty="0"/>
          </a:p>
          <a:p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90706" y="1848501"/>
            <a:ext cx="7669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85593" y="4023947"/>
            <a:ext cx="5720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05628" y="5092809"/>
            <a:ext cx="3646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66146" y="2741313"/>
            <a:ext cx="6915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83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6A6A6"/>
          </a:solidFill>
        </p:spPr>
        <p:txBody>
          <a:bodyPr/>
          <a:lstStyle/>
          <a:p>
            <a:r>
              <a:rPr lang="en-US" dirty="0" smtClean="0"/>
              <a:t>So, whose space is it anyway?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shared space that can be </a:t>
            </a:r>
            <a:r>
              <a:rPr lang="en-US" dirty="0" err="1" smtClean="0"/>
              <a:t>personalised</a:t>
            </a:r>
            <a:r>
              <a:rPr lang="en-US" dirty="0" smtClean="0"/>
              <a:t> and nomadic</a:t>
            </a:r>
          </a:p>
          <a:p>
            <a:r>
              <a:rPr lang="en-US" dirty="0" smtClean="0"/>
              <a:t>A combination of smooth and striated spaces or smooth spaces created within striated spaces.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969279"/>
            <a:ext cx="8229600" cy="1077218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‘Never </a:t>
            </a:r>
            <a:r>
              <a:rPr lang="en-US" sz="3200" dirty="0"/>
              <a:t>believe that a smooth space will suffice to save </a:t>
            </a:r>
            <a:r>
              <a:rPr lang="en-US" sz="3200" dirty="0" smtClean="0"/>
              <a:t>us’ </a:t>
            </a:r>
            <a:r>
              <a:rPr lang="en-US" sz="3200" dirty="0"/>
              <a:t>(</a:t>
            </a:r>
            <a:r>
              <a:rPr lang="en-US" sz="3200" dirty="0" err="1" smtClean="0"/>
              <a:t>Deleuze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dirty="0" err="1"/>
              <a:t>Guattari</a:t>
            </a:r>
            <a:r>
              <a:rPr lang="en-US" sz="3200" dirty="0"/>
              <a:t>, 1988, </a:t>
            </a:r>
            <a:r>
              <a:rPr lang="en-US" sz="3200" dirty="0" smtClean="0"/>
              <a:t>p 500)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00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6A6A6"/>
          </a:solidFill>
        </p:spPr>
        <p:txBody>
          <a:bodyPr/>
          <a:lstStyle/>
          <a:p>
            <a:r>
              <a:rPr lang="en-US" b="1" dirty="0" smtClean="0"/>
              <a:t>The Inspiration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 for space - busy lifestyles</a:t>
            </a:r>
          </a:p>
          <a:p>
            <a:endParaRPr lang="en-US" sz="4000" dirty="0"/>
          </a:p>
          <a:p>
            <a:r>
              <a:rPr lang="en-US" sz="4000" dirty="0" smtClean="0"/>
              <a:t>LCF ‘Time to Think’ – building a community sensory garden at Cody Dock (GDP)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010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6A6A6"/>
          </a:solidFill>
        </p:spPr>
        <p:txBody>
          <a:bodyPr>
            <a:normAutofit/>
          </a:bodyPr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Bayne, S (2004) </a:t>
            </a:r>
            <a:r>
              <a:rPr lang="en-US" sz="2600" i="1" dirty="0" smtClean="0"/>
              <a:t>Smoothness and Striation in Digital Learning Spaces</a:t>
            </a:r>
            <a:r>
              <a:rPr lang="en-US" sz="2600" dirty="0" smtClean="0"/>
              <a:t>. </a:t>
            </a:r>
            <a:r>
              <a:rPr lang="en-US" sz="2400" dirty="0"/>
              <a:t>E-Learning, Volume 1, Number 2 </a:t>
            </a:r>
            <a:endParaRPr lang="en-US" sz="2600" dirty="0"/>
          </a:p>
          <a:p>
            <a:r>
              <a:rPr lang="en-US" sz="2600" dirty="0" err="1" smtClean="0"/>
              <a:t>Caroll</a:t>
            </a:r>
            <a:r>
              <a:rPr lang="en-US" sz="2600" dirty="0"/>
              <a:t>, J., and Ryan, J. (2005) (</a:t>
            </a:r>
            <a:r>
              <a:rPr lang="en-US" sz="2600" dirty="0" err="1"/>
              <a:t>eds</a:t>
            </a:r>
            <a:r>
              <a:rPr lang="en-US" sz="2600" dirty="0"/>
              <a:t>) </a:t>
            </a:r>
            <a:r>
              <a:rPr lang="en-US" sz="2600" i="1" dirty="0"/>
              <a:t>Teaching international students: improving learning for all. </a:t>
            </a:r>
            <a:r>
              <a:rPr lang="en-US" sz="2600" dirty="0"/>
              <a:t>London; New York: </a:t>
            </a:r>
            <a:r>
              <a:rPr lang="en-US" sz="2600" dirty="0" err="1"/>
              <a:t>Routledge</a:t>
            </a:r>
            <a:r>
              <a:rPr lang="en-US" sz="2600" dirty="0"/>
              <a:t>.</a:t>
            </a:r>
            <a:endParaRPr lang="en-GB" sz="2600" dirty="0"/>
          </a:p>
          <a:p>
            <a:r>
              <a:rPr lang="en-US" sz="2600" dirty="0" err="1" smtClean="0"/>
              <a:t>Deleuze,G</a:t>
            </a:r>
            <a:r>
              <a:rPr lang="en-US" sz="2600" dirty="0" smtClean="0"/>
              <a:t> </a:t>
            </a:r>
            <a:r>
              <a:rPr lang="en-US" sz="2600" dirty="0"/>
              <a:t>and </a:t>
            </a:r>
            <a:r>
              <a:rPr lang="en-US" sz="2600" dirty="0" err="1" smtClean="0"/>
              <a:t>Guattari</a:t>
            </a:r>
            <a:r>
              <a:rPr lang="en-US" sz="2600" dirty="0" smtClean="0"/>
              <a:t>, F (1988) </a:t>
            </a:r>
            <a:r>
              <a:rPr lang="en-US" sz="2600" i="1" dirty="0" smtClean="0"/>
              <a:t>A Thousand Plateaus </a:t>
            </a:r>
            <a:r>
              <a:rPr lang="en-US" sz="2600" dirty="0"/>
              <a:t>London; New York: </a:t>
            </a:r>
            <a:r>
              <a:rPr lang="en-US" sz="2600" dirty="0" smtClean="0"/>
              <a:t>Continuum</a:t>
            </a:r>
          </a:p>
          <a:p>
            <a:r>
              <a:rPr lang="en-US" sz="2600" dirty="0" smtClean="0"/>
              <a:t>Higher Education Authority (2014)  </a:t>
            </a:r>
            <a:r>
              <a:rPr lang="en-US" sz="2600" i="1" dirty="0" err="1" smtClean="0"/>
              <a:t>Internationalising</a:t>
            </a:r>
            <a:r>
              <a:rPr lang="en-US" sz="2600" i="1" dirty="0" smtClean="0"/>
              <a:t> Higher Education Framework;  HEA</a:t>
            </a:r>
            <a:endParaRPr lang="en-US" sz="2600" i="1" dirty="0"/>
          </a:p>
          <a:p>
            <a:r>
              <a:rPr lang="en-US" sz="2600" dirty="0" err="1" smtClean="0"/>
              <a:t>Savin</a:t>
            </a:r>
            <a:r>
              <a:rPr lang="en-US" sz="2600" dirty="0" smtClean="0"/>
              <a:t>-Baden, M (2008) </a:t>
            </a:r>
            <a:r>
              <a:rPr lang="en-US" sz="2600" i="1" dirty="0" smtClean="0"/>
              <a:t>Learning Spaces: Creating Opportunities for Knowledge Creation in Academic Life </a:t>
            </a:r>
            <a:r>
              <a:rPr lang="en-US" sz="2600" dirty="0" smtClean="0"/>
              <a:t>London;  Society for Research into </a:t>
            </a:r>
            <a:r>
              <a:rPr lang="en-US" sz="2600" dirty="0"/>
              <a:t>Higher </a:t>
            </a:r>
            <a:r>
              <a:rPr lang="en-US" sz="2600" dirty="0" err="1" smtClean="0"/>
              <a:t>Eductaion</a:t>
            </a:r>
            <a:r>
              <a:rPr lang="en-US" sz="2600" dirty="0" smtClean="0"/>
              <a:t> </a:t>
            </a:r>
            <a:r>
              <a:rPr lang="en-US" sz="2600" dirty="0"/>
              <a:t>and Open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404551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odyDockLine-4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" b="31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ight Arrow 4"/>
          <p:cNvSpPr/>
          <p:nvPr/>
        </p:nvSpPr>
        <p:spPr>
          <a:xfrm>
            <a:off x="3005040" y="1974248"/>
            <a:ext cx="3457683" cy="6161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Sensory Garden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02993"/>
            <a:ext cx="239696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Cody Dock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7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6A6A6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The 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International preparation for Fashion </a:t>
            </a:r>
            <a:r>
              <a:rPr lang="en-US" dirty="0" smtClean="0"/>
              <a:t>(IPF) = 237 students from all over the world</a:t>
            </a:r>
          </a:p>
          <a:p>
            <a:endParaRPr lang="en-US" b="1" dirty="0" smtClean="0"/>
          </a:p>
          <a:p>
            <a:r>
              <a:rPr lang="en-US" b="1" dirty="0" smtClean="0"/>
              <a:t>Academic Language and Communication </a:t>
            </a:r>
            <a:r>
              <a:rPr lang="en-US" dirty="0" smtClean="0"/>
              <a:t>(ALAC) – wide range of language ability 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870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73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8" b="2686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Class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628" y="5470053"/>
            <a:ext cx="8549906" cy="830997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The unit is not streamed but supported in smaller groups for language </a:t>
            </a:r>
            <a:r>
              <a:rPr lang="en-US" sz="2400" dirty="0" smtClean="0">
                <a:solidFill>
                  <a:srgbClr val="000000"/>
                </a:solidFill>
              </a:rPr>
              <a:t>development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8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6A6A6"/>
          </a:solidFill>
        </p:spPr>
        <p:txBody>
          <a:bodyPr/>
          <a:lstStyle/>
          <a:p>
            <a:r>
              <a:rPr lang="en-US" b="1" dirty="0" smtClean="0"/>
              <a:t>The Theory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i="1" dirty="0" smtClean="0"/>
              <a:t>Smooth and </a:t>
            </a:r>
            <a:r>
              <a:rPr lang="en-US" sz="4000" i="1" dirty="0"/>
              <a:t>s</a:t>
            </a:r>
            <a:r>
              <a:rPr lang="en-US" sz="4000" i="1" dirty="0" smtClean="0"/>
              <a:t>triated space </a:t>
            </a:r>
            <a:r>
              <a:rPr lang="en-US" sz="4000" dirty="0" smtClean="0"/>
              <a:t>(</a:t>
            </a:r>
            <a:r>
              <a:rPr lang="en-US" sz="4000" dirty="0" err="1" smtClean="0"/>
              <a:t>Deleuze</a:t>
            </a:r>
            <a:r>
              <a:rPr lang="en-US" sz="4000" dirty="0" smtClean="0"/>
              <a:t> and </a:t>
            </a:r>
            <a:r>
              <a:rPr lang="en-US" sz="4000" dirty="0" err="1" smtClean="0"/>
              <a:t>Guattari</a:t>
            </a:r>
            <a:r>
              <a:rPr lang="en-US" sz="4000" dirty="0" smtClean="0"/>
              <a:t>, 1988)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4000" i="1" dirty="0"/>
              <a:t>Smooth space is open space, </a:t>
            </a:r>
            <a:r>
              <a:rPr lang="en-US" sz="4000" i="1" dirty="0" smtClean="0"/>
              <a:t>which can be </a:t>
            </a:r>
            <a:r>
              <a:rPr lang="en-US" sz="4000" i="1" dirty="0"/>
              <a:t>‘nomadic’, in opposition to the </a:t>
            </a:r>
            <a:r>
              <a:rPr lang="en-US" sz="4000" i="1" smtClean="0"/>
              <a:t>striated, which </a:t>
            </a:r>
            <a:r>
              <a:rPr lang="en-US" sz="4000" i="1" dirty="0"/>
              <a:t>is space of closure – ‘sedentary’, bordered </a:t>
            </a:r>
            <a:r>
              <a:rPr lang="en-US" sz="4000" i="1" dirty="0" smtClean="0"/>
              <a:t>‘state</a:t>
            </a:r>
            <a:r>
              <a:rPr lang="en-US" sz="4000" i="1" dirty="0"/>
              <a:t>’ </a:t>
            </a:r>
            <a:r>
              <a:rPr lang="en-US" sz="4000" i="1" dirty="0" smtClean="0"/>
              <a:t>space</a:t>
            </a:r>
            <a:r>
              <a:rPr lang="en-US" sz="4000" i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6A6A6"/>
          </a:solidFill>
        </p:spPr>
        <p:txBody>
          <a:bodyPr/>
          <a:lstStyle/>
          <a:p>
            <a:r>
              <a:rPr lang="en-US" b="1" dirty="0" smtClean="0"/>
              <a:t>Striated learning space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Outcome-driven, functional and uncontested </a:t>
            </a:r>
          </a:p>
          <a:p>
            <a:endParaRPr lang="en-US" dirty="0"/>
          </a:p>
          <a:p>
            <a:r>
              <a:rPr lang="en-US" i="1" dirty="0" smtClean="0"/>
              <a:t>‘a sense of subordination to a body of knowledge…students will be expected to learn and subsume disciplinary practices, rather than challenge them’ (</a:t>
            </a:r>
            <a:r>
              <a:rPr lang="en-US" i="1" dirty="0" err="1" smtClean="0"/>
              <a:t>Savin</a:t>
            </a:r>
            <a:r>
              <a:rPr lang="en-US" i="1" dirty="0" smtClean="0"/>
              <a:t>-Baden, 2008)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755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mblr_nwglgjJXyJ1tm0tq1o1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20" y="-150898"/>
            <a:ext cx="9144000" cy="7008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124" y="5294005"/>
            <a:ext cx="5153676" cy="832158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Striated learning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6A6A6"/>
          </a:solidFill>
        </p:spPr>
        <p:txBody>
          <a:bodyPr/>
          <a:lstStyle/>
          <a:p>
            <a:r>
              <a:rPr lang="en-US" b="1" dirty="0" smtClean="0"/>
              <a:t>Smooth learning space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Contested - focuses on the student journey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i="1" dirty="0" smtClean="0"/>
              <a:t>‘open, flexible and contested spaces…students here would be encouraged to contest knowledge and ideas proffered by lecturers</a:t>
            </a:r>
            <a:r>
              <a:rPr lang="en-US" dirty="0" smtClean="0"/>
              <a:t>’ </a:t>
            </a:r>
            <a:r>
              <a:rPr lang="en-US" i="1" dirty="0"/>
              <a:t>(</a:t>
            </a:r>
            <a:r>
              <a:rPr lang="en-US" i="1" dirty="0" err="1"/>
              <a:t>Savin</a:t>
            </a:r>
            <a:r>
              <a:rPr lang="en-US" i="1" dirty="0"/>
              <a:t>-Baden, 2008)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762</TotalTime>
  <Words>593</Words>
  <Application>Microsoft Macintosh PowerPoint</Application>
  <PresentationFormat>On-screen Show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Whose space is it anyway?</vt:lpstr>
      <vt:lpstr>The Inspiration</vt:lpstr>
      <vt:lpstr>PowerPoint Presentation</vt:lpstr>
      <vt:lpstr>The Context</vt:lpstr>
      <vt:lpstr>The Class</vt:lpstr>
      <vt:lpstr>The Theory </vt:lpstr>
      <vt:lpstr>Striated learning space</vt:lpstr>
      <vt:lpstr>PowerPoint Presentation</vt:lpstr>
      <vt:lpstr>Smooth learning space</vt:lpstr>
      <vt:lpstr>PowerPoint Presentation</vt:lpstr>
      <vt:lpstr>The IPF learning space</vt:lpstr>
      <vt:lpstr>PowerPoint Presentation</vt:lpstr>
      <vt:lpstr>The practice</vt:lpstr>
      <vt:lpstr>PowerPoint Presentation</vt:lpstr>
      <vt:lpstr>The outcomes</vt:lpstr>
      <vt:lpstr>PowerPoint Presentation</vt:lpstr>
      <vt:lpstr>The virtual space</vt:lpstr>
      <vt:lpstr>The issues raised</vt:lpstr>
      <vt:lpstr>So, whose space is it anyway?</vt:lpstr>
      <vt:lpstr>Bibliography</vt:lpstr>
    </vt:vector>
  </TitlesOfParts>
  <Company>University of the Arts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Whose space is it anyway?</dc:title>
  <dc:creator>Authorised User</dc:creator>
  <cp:lastModifiedBy>Authorised User</cp:lastModifiedBy>
  <cp:revision>42</cp:revision>
  <dcterms:created xsi:type="dcterms:W3CDTF">2016-01-07T19:10:55Z</dcterms:created>
  <dcterms:modified xsi:type="dcterms:W3CDTF">2016-01-13T09:08:30Z</dcterms:modified>
</cp:coreProperties>
</file>