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9E072A-2104-428B-BD1B-3CBEEB965C3E}"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E072A-2104-428B-BD1B-3CBEEB965C3E}"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E072A-2104-428B-BD1B-3CBEEB965C3E}"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E072A-2104-428B-BD1B-3CBEEB965C3E}"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E072A-2104-428B-BD1B-3CBEEB965C3E}"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9E072A-2104-428B-BD1B-3CBEEB965C3E}"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9E072A-2104-428B-BD1B-3CBEEB965C3E}"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E072A-2104-428B-BD1B-3CBEEB965C3E}" type="datetimeFigureOut">
              <a:rPr lang="en-US" smtClean="0"/>
              <a:pPr/>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E072A-2104-428B-BD1B-3CBEEB965C3E}"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E072A-2104-428B-BD1B-3CBEEB965C3E}"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E072A-2104-428B-BD1B-3CBEEB965C3E}"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1B6E3-5B78-46D6-BF35-3D6DAAA733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E072A-2104-428B-BD1B-3CBEEB965C3E}" type="datetimeFigureOut">
              <a:rPr lang="en-US" smtClean="0"/>
              <a:pPr/>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1B6E3-5B78-46D6-BF35-3D6DAAA733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562600"/>
          </a:xfrm>
        </p:spPr>
        <p:txBody>
          <a:bodyPr>
            <a:normAutofit fontScale="90000"/>
          </a:bodyPr>
          <a:lstStyle/>
          <a:p>
            <a:r>
              <a:rPr lang="en-US" dirty="0"/>
              <a:t> </a:t>
            </a:r>
            <a:br>
              <a:rPr lang="en-US" dirty="0"/>
            </a:br>
            <a:r>
              <a:rPr lang="en-US" sz="4900" b="1" dirty="0">
                <a:solidFill>
                  <a:srgbClr val="00B0F0"/>
                </a:solidFill>
              </a:rPr>
              <a:t>“Challenging thinking, creativity and problem solving.”</a:t>
            </a:r>
            <a:r>
              <a:rPr lang="en-US" dirty="0">
                <a:solidFill>
                  <a:srgbClr val="00B0F0"/>
                </a:solidFill>
              </a:rPr>
              <a:t/>
            </a:r>
            <a:br>
              <a:rPr lang="en-US" dirty="0">
                <a:solidFill>
                  <a:srgbClr val="00B0F0"/>
                </a:solidFill>
              </a:rPr>
            </a:br>
            <a:r>
              <a:rPr lang="en-US" dirty="0" smtClean="0">
                <a:solidFill>
                  <a:srgbClr val="00B0F0"/>
                </a:solidFill>
              </a:rPr>
              <a:t/>
            </a:r>
            <a:br>
              <a:rPr lang="en-US" dirty="0" smtClean="0">
                <a:solidFill>
                  <a:srgbClr val="00B0F0"/>
                </a:solidFill>
              </a:rPr>
            </a:br>
            <a:r>
              <a:rPr lang="en-US" sz="4000" dirty="0" smtClean="0">
                <a:solidFill>
                  <a:srgbClr val="00B0F0"/>
                </a:solidFill>
              </a:rPr>
              <a:t>Art </a:t>
            </a:r>
            <a:r>
              <a:rPr lang="en-US" sz="4000" dirty="0">
                <a:solidFill>
                  <a:srgbClr val="00B0F0"/>
                </a:solidFill>
              </a:rPr>
              <a:t>and design technicians’ conception of their role in Higher </a:t>
            </a:r>
            <a:r>
              <a:rPr lang="en-US" sz="4000" dirty="0" smtClean="0">
                <a:solidFill>
                  <a:srgbClr val="00B0F0"/>
                </a:solidFill>
              </a:rPr>
              <a:t>Education</a:t>
            </a:r>
            <a:br>
              <a:rPr lang="en-US" sz="4000" dirty="0" smtClean="0">
                <a:solidFill>
                  <a:srgbClr val="00B0F0"/>
                </a:solidFill>
              </a:rPr>
            </a:br>
            <a:r>
              <a:rPr lang="en-US" sz="4000" dirty="0">
                <a:solidFill>
                  <a:srgbClr val="00B0F0"/>
                </a:solidFill>
              </a:rPr>
              <a:t/>
            </a:r>
            <a:br>
              <a:rPr lang="en-US" sz="4000" dirty="0">
                <a:solidFill>
                  <a:srgbClr val="00B0F0"/>
                </a:solidFill>
              </a:rPr>
            </a:br>
            <a:r>
              <a:rPr lang="en-US" sz="4000" dirty="0" smtClean="0">
                <a:solidFill>
                  <a:srgbClr val="00B0F0"/>
                </a:solidFill>
              </a:rPr>
              <a:t>Clare </a:t>
            </a:r>
            <a:r>
              <a:rPr lang="en-US" sz="4000" dirty="0" err="1" smtClean="0">
                <a:solidFill>
                  <a:srgbClr val="00B0F0"/>
                </a:solidFill>
              </a:rPr>
              <a:t>Sams</a:t>
            </a:r>
            <a:r>
              <a:rPr lang="en-US" dirty="0">
                <a:solidFill>
                  <a:srgbClr val="00B0F0"/>
                </a:solidFill>
              </a:rPr>
              <a:t/>
            </a:r>
            <a:br>
              <a:rPr lang="en-US" dirty="0">
                <a:solidFill>
                  <a:srgbClr val="00B0F0"/>
                </a:solidFill>
              </a:rPr>
            </a:br>
            <a:r>
              <a:rPr lang="en-US" dirty="0"/>
              <a:t/>
            </a:r>
            <a:br>
              <a:rPr lang="en-US" dirty="0"/>
            </a:br>
            <a:endParaRPr lang="en-US" dirty="0"/>
          </a:p>
        </p:txBody>
      </p:sp>
      <p:sp>
        <p:nvSpPr>
          <p:cNvPr id="3" name="Subtitle 2"/>
          <p:cNvSpPr>
            <a:spLocks noGrp="1"/>
          </p:cNvSpPr>
          <p:nvPr>
            <p:ph type="subTitle" idx="1"/>
          </p:nvPr>
        </p:nvSpPr>
        <p:spPr>
          <a:xfrm flipV="1">
            <a:off x="1371600" y="6019800"/>
            <a:ext cx="6400800" cy="76200"/>
          </a:xfrm>
        </p:spPr>
        <p:txBody>
          <a:bodyPr>
            <a:normAutofit fontScale="25000" lnSpcReduction="20000"/>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381000"/>
          </a:xfrm>
        </p:spPr>
        <p:txBody>
          <a:bodyPr>
            <a:normAutofit fontScale="90000"/>
          </a:bodyPr>
          <a:lstStyle/>
          <a:p>
            <a:pPr algn="l"/>
            <a:r>
              <a:rPr lang="en-US" sz="2000" b="1" i="1" dirty="0" smtClean="0">
                <a:solidFill>
                  <a:srgbClr val="00B0F0"/>
                </a:solidFill>
              </a:rPr>
              <a:t>What is the art and design technicians’ conception of their role in Higher education? </a:t>
            </a:r>
            <a:r>
              <a:rPr lang="en-US" dirty="0" smtClean="0"/>
              <a:t/>
            </a:r>
            <a:br>
              <a:rPr lang="en-US" dirty="0" smtClean="0"/>
            </a:br>
            <a:endParaRPr lang="en-US" dirty="0"/>
          </a:p>
        </p:txBody>
      </p:sp>
      <p:sp>
        <p:nvSpPr>
          <p:cNvPr id="3" name="Content Placeholder 2"/>
          <p:cNvSpPr>
            <a:spLocks noGrp="1"/>
          </p:cNvSpPr>
          <p:nvPr>
            <p:ph idx="1"/>
          </p:nvPr>
        </p:nvSpPr>
        <p:spPr>
          <a:xfrm>
            <a:off x="152400" y="1219200"/>
            <a:ext cx="8763000" cy="5257800"/>
          </a:xfrm>
        </p:spPr>
        <p:txBody>
          <a:bodyPr>
            <a:normAutofit fontScale="25000" lnSpcReduction="20000"/>
          </a:bodyPr>
          <a:lstStyle/>
          <a:p>
            <a:pPr>
              <a:buNone/>
            </a:pPr>
            <a:r>
              <a:rPr lang="en-US" b="1" i="1" dirty="0" smtClean="0"/>
              <a:t>	</a:t>
            </a:r>
            <a:r>
              <a:rPr lang="en-US" sz="6400" dirty="0" smtClean="0"/>
              <a:t>There are three distinct conceptions of the technicians’ role in higher education:</a:t>
            </a:r>
            <a:endParaRPr lang="en-US" sz="5600" i="1" dirty="0" smtClean="0"/>
          </a:p>
          <a:p>
            <a:pPr>
              <a:lnSpc>
                <a:spcPct val="120000"/>
              </a:lnSpc>
              <a:buNone/>
            </a:pPr>
            <a:r>
              <a:rPr lang="en-US" sz="5600" i="1" dirty="0" smtClean="0"/>
              <a:t>	</a:t>
            </a:r>
            <a:r>
              <a:rPr lang="en-US" sz="6400" b="1" dirty="0" smtClean="0"/>
              <a:t>Academic support technicians</a:t>
            </a:r>
          </a:p>
          <a:p>
            <a:pPr>
              <a:lnSpc>
                <a:spcPct val="120000"/>
              </a:lnSpc>
              <a:buNone/>
            </a:pPr>
            <a:r>
              <a:rPr lang="en-US" sz="5600" dirty="0" smtClean="0"/>
              <a:t>	These technicians may prepare materials or equipment for the use of academic lecturers in their teaching practice, and may also be a point of contact for students in the absence of academic staff.</a:t>
            </a:r>
          </a:p>
          <a:p>
            <a:pPr>
              <a:lnSpc>
                <a:spcPct val="120000"/>
              </a:lnSpc>
              <a:buNone/>
            </a:pPr>
            <a:r>
              <a:rPr lang="en-US" sz="5600" dirty="0" smtClean="0"/>
              <a:t>	</a:t>
            </a:r>
          </a:p>
          <a:p>
            <a:pPr>
              <a:lnSpc>
                <a:spcPct val="120000"/>
              </a:lnSpc>
              <a:buNone/>
            </a:pPr>
            <a:r>
              <a:rPr lang="en-US" sz="5600" dirty="0" smtClean="0"/>
              <a:t>	 </a:t>
            </a:r>
            <a:r>
              <a:rPr lang="en-US" sz="6400" b="1" dirty="0" smtClean="0"/>
              <a:t>Learning environment technicians</a:t>
            </a:r>
          </a:p>
          <a:p>
            <a:pPr>
              <a:lnSpc>
                <a:spcPct val="120000"/>
              </a:lnSpc>
              <a:buNone/>
            </a:pPr>
            <a:r>
              <a:rPr lang="en-US" sz="5600" i="1" dirty="0" smtClean="0"/>
              <a:t>	</a:t>
            </a:r>
            <a:r>
              <a:rPr lang="en-US" sz="5600" dirty="0" smtClean="0"/>
              <a:t>These technicians use their knowledge of </a:t>
            </a:r>
            <a:r>
              <a:rPr lang="en-US" sz="5600" dirty="0" err="1" smtClean="0"/>
              <a:t>artefacts</a:t>
            </a:r>
            <a:r>
              <a:rPr lang="en-US" sz="5600" dirty="0" smtClean="0"/>
              <a:t> to help to create learning environments for lectures</a:t>
            </a:r>
            <a:r>
              <a:rPr lang="en-US" sz="5600" i="1" dirty="0" smtClean="0"/>
              <a:t>.</a:t>
            </a:r>
            <a:r>
              <a:rPr lang="en-US" sz="5600" dirty="0" smtClean="0"/>
              <a:t> They work at events, in lecture theatres, and virtual learning environments to create the right conditions for student learning.</a:t>
            </a:r>
          </a:p>
          <a:p>
            <a:pPr>
              <a:lnSpc>
                <a:spcPct val="120000"/>
              </a:lnSpc>
              <a:buNone/>
            </a:pPr>
            <a:r>
              <a:rPr lang="en-US" sz="5600" dirty="0" smtClean="0"/>
              <a:t>	Also under this banner are </a:t>
            </a:r>
            <a:r>
              <a:rPr lang="en-US" sz="5600" i="1" dirty="0" smtClean="0"/>
              <a:t>technical managers </a:t>
            </a:r>
            <a:r>
              <a:rPr lang="en-US" sz="5600" dirty="0" smtClean="0"/>
              <a:t>who support technical staff in terms of management and staff development, so helping to create the technical learning environments.</a:t>
            </a:r>
          </a:p>
          <a:p>
            <a:pPr>
              <a:lnSpc>
                <a:spcPct val="120000"/>
              </a:lnSpc>
              <a:buNone/>
            </a:pPr>
            <a:endParaRPr lang="en-US" sz="5600" dirty="0" smtClean="0"/>
          </a:p>
          <a:p>
            <a:pPr>
              <a:lnSpc>
                <a:spcPct val="120000"/>
              </a:lnSpc>
              <a:buNone/>
            </a:pPr>
            <a:r>
              <a:rPr lang="en-US" sz="5600" dirty="0" smtClean="0"/>
              <a:t>	 </a:t>
            </a:r>
            <a:r>
              <a:rPr lang="en-US" sz="6400" b="1" dirty="0" smtClean="0"/>
              <a:t>Technical lecturers</a:t>
            </a:r>
          </a:p>
          <a:p>
            <a:pPr>
              <a:lnSpc>
                <a:spcPct val="120000"/>
              </a:lnSpc>
              <a:buNone/>
            </a:pPr>
            <a:r>
              <a:rPr lang="en-US" sz="5600" i="1" dirty="0" smtClean="0"/>
              <a:t>	</a:t>
            </a:r>
            <a:r>
              <a:rPr lang="en-US" sz="5600" dirty="0" smtClean="0"/>
              <a:t>These technicians use their knowledge directly to teach students how to use </a:t>
            </a:r>
            <a:r>
              <a:rPr lang="en-US" sz="5600" dirty="0" err="1" smtClean="0"/>
              <a:t>artefacts</a:t>
            </a:r>
            <a:r>
              <a:rPr lang="en-US" sz="5600" dirty="0" smtClean="0"/>
              <a:t> in their own creative practice. They perform what Smith (2004) called 'quasi-teaching' work as a regular part of their role in learning and teaching.</a:t>
            </a:r>
          </a:p>
          <a:p>
            <a:pPr>
              <a:lnSpc>
                <a:spcPct val="120000"/>
              </a:lnSpc>
              <a:buNone/>
            </a:pPr>
            <a:r>
              <a:rPr lang="en-US" sz="5600" dirty="0" smtClean="0"/>
              <a:t>	</a:t>
            </a:r>
          </a:p>
          <a:p>
            <a:pPr>
              <a:lnSpc>
                <a:spcPct val="120000"/>
              </a:lnSpc>
              <a:buNone/>
            </a:pPr>
            <a:r>
              <a:rPr lang="en-US" sz="5600" dirty="0" smtClean="0"/>
              <a:t>	The unifying elements of the way technicians’ viewed their role was one of supporting student learning, and utilizing expert knowledge in equipment within a discipline. Expertise in the materials, tools and processes of these disciplines were the key to express the role in learning and teaching, whether in workshops, virtual learning environments, or other supporting roles in higher education.</a:t>
            </a:r>
          </a:p>
          <a:p>
            <a:pPr>
              <a:lnSpc>
                <a:spcPct val="120000"/>
              </a:lnSpc>
              <a:buNone/>
            </a:pPr>
            <a:r>
              <a:rPr lang="en-US" sz="5600" dirty="0" smtClean="0"/>
              <a:t> 	</a:t>
            </a:r>
            <a:endParaRPr lang="en-US" sz="5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791200"/>
          </a:xfrm>
        </p:spPr>
        <p:txBody>
          <a:bodyPr>
            <a:noAutofit/>
          </a:bodyPr>
          <a:lstStyle/>
          <a:p>
            <a:r>
              <a:rPr lang="en-US" sz="1600" dirty="0" err="1" smtClean="0"/>
              <a:t>Blythman,M</a:t>
            </a:r>
            <a:r>
              <a:rPr lang="en-US" sz="1600" dirty="0" smtClean="0"/>
              <a:t>, </a:t>
            </a:r>
            <a:r>
              <a:rPr lang="en-US" sz="1600" dirty="0" err="1" smtClean="0"/>
              <a:t>Parker,B</a:t>
            </a:r>
            <a:r>
              <a:rPr lang="en-US" sz="1600" dirty="0" smtClean="0"/>
              <a:t>. and </a:t>
            </a:r>
            <a:r>
              <a:rPr lang="en-US" sz="1600" dirty="0" err="1" smtClean="0"/>
              <a:t>Tiffin,S</a:t>
            </a:r>
            <a:r>
              <a:rPr lang="en-US" sz="1600" dirty="0" smtClean="0"/>
              <a:t>. (2008) </a:t>
            </a:r>
            <a:r>
              <a:rPr lang="en-US" sz="1600" i="1" dirty="0" smtClean="0"/>
              <a:t>Forget the academic staff! The contribution to creative learning in practice of technical staff and equipment</a:t>
            </a:r>
            <a:r>
              <a:rPr lang="en-US" sz="1600" dirty="0" smtClean="0"/>
              <a:t>. Enhancing the curricula CLTAD conference, New York, April 2008 </a:t>
            </a:r>
          </a:p>
          <a:p>
            <a:r>
              <a:rPr lang="en-US" sz="1600" dirty="0" err="1" smtClean="0"/>
              <a:t>Braddock,D</a:t>
            </a:r>
            <a:r>
              <a:rPr lang="en-US" sz="1600" dirty="0" smtClean="0"/>
              <a:t>.(1995) </a:t>
            </a:r>
            <a:r>
              <a:rPr lang="en-US" sz="1600" i="1" dirty="0" smtClean="0"/>
              <a:t>What is a technician?</a:t>
            </a:r>
            <a:r>
              <a:rPr lang="en-US" sz="1600" dirty="0" smtClean="0"/>
              <a:t> Occupational quarterly. Spring 1995 Volume 39:1, 38</a:t>
            </a:r>
          </a:p>
          <a:p>
            <a:r>
              <a:rPr lang="en-US" sz="1600" dirty="0" err="1" smtClean="0"/>
              <a:t>Hunt,N</a:t>
            </a:r>
            <a:r>
              <a:rPr lang="en-US" sz="1600" dirty="0" smtClean="0"/>
              <a:t>. and </a:t>
            </a:r>
            <a:r>
              <a:rPr lang="en-US" sz="1600" dirty="0" err="1" smtClean="0"/>
              <a:t>Melrose,S</a:t>
            </a:r>
            <a:r>
              <a:rPr lang="en-US" sz="1600" dirty="0" smtClean="0"/>
              <a:t>. (2005) </a:t>
            </a:r>
            <a:r>
              <a:rPr lang="en-US" sz="1600" i="1" dirty="0" err="1" smtClean="0"/>
              <a:t>Techne</a:t>
            </a:r>
            <a:r>
              <a:rPr lang="en-US" sz="1600" i="1" dirty="0" smtClean="0"/>
              <a:t>, Technology, Technician ;The creative practices of the </a:t>
            </a:r>
            <a:r>
              <a:rPr lang="en-US" sz="1600" i="1" dirty="0" err="1" smtClean="0"/>
              <a:t>mastercraftsperson</a:t>
            </a:r>
            <a:r>
              <a:rPr lang="en-US" sz="1600" i="1" dirty="0" smtClean="0"/>
              <a:t>.</a:t>
            </a:r>
            <a:r>
              <a:rPr lang="en-US" sz="1600" dirty="0" smtClean="0"/>
              <a:t> Performance research: A journal of the performing Arts 10:4, 70 – 82, DOI:10:1080/:3528165.2005.1000871452</a:t>
            </a:r>
          </a:p>
          <a:p>
            <a:r>
              <a:rPr lang="en-US" sz="1600" dirty="0" err="1" smtClean="0"/>
              <a:t>Macfarlane,B</a:t>
            </a:r>
            <a:r>
              <a:rPr lang="en-US" sz="1600" dirty="0" smtClean="0"/>
              <a:t>. (2011) </a:t>
            </a:r>
            <a:r>
              <a:rPr lang="en-US" sz="1600" i="1" dirty="0" smtClean="0"/>
              <a:t>The Morphing of Academic Practice: Unbundling and the rise of the Para-academic.</a:t>
            </a:r>
            <a:r>
              <a:rPr lang="en-US" sz="1600" dirty="0" smtClean="0"/>
              <a:t> Higher Education Quarterly 65:1, 59-73</a:t>
            </a:r>
          </a:p>
          <a:p>
            <a:r>
              <a:rPr lang="en-US" sz="1600" dirty="0" err="1" smtClean="0"/>
              <a:t>Polanyi,M</a:t>
            </a:r>
            <a:r>
              <a:rPr lang="en-US" sz="1600" dirty="0" smtClean="0"/>
              <a:t>. (1966) </a:t>
            </a:r>
            <a:r>
              <a:rPr lang="en-US" sz="1600" i="1" dirty="0" smtClean="0"/>
              <a:t>The Tacit Dimension</a:t>
            </a:r>
            <a:r>
              <a:rPr lang="en-US" sz="1600" dirty="0" smtClean="0"/>
              <a:t>, </a:t>
            </a:r>
            <a:r>
              <a:rPr lang="en-US" sz="1600" dirty="0" err="1" smtClean="0"/>
              <a:t>Routledge</a:t>
            </a:r>
            <a:r>
              <a:rPr lang="en-US" sz="1600" dirty="0" smtClean="0"/>
              <a:t>, London</a:t>
            </a:r>
          </a:p>
          <a:p>
            <a:r>
              <a:rPr lang="en-US" sz="1600" dirty="0" err="1" smtClean="0"/>
              <a:t>Shreeve,A</a:t>
            </a:r>
            <a:r>
              <a:rPr lang="en-US" sz="1600" dirty="0" smtClean="0"/>
              <a:t>. (2009) </a:t>
            </a:r>
            <a:r>
              <a:rPr lang="en-US" sz="1600" i="1" dirty="0" smtClean="0"/>
              <a:t>“I’d rather be seen as a practitioner, come in to teach my subject.”: Identity work in part-time Art and Design tutors</a:t>
            </a:r>
            <a:r>
              <a:rPr lang="en-US" sz="1600" dirty="0" smtClean="0"/>
              <a:t>. IJADE 28.2 (2009) NSEAD/Blackwell</a:t>
            </a:r>
          </a:p>
          <a:p>
            <a:r>
              <a:rPr lang="en-GB" sz="1600" dirty="0" smtClean="0"/>
              <a:t>Smith, D.N., Adams, J., Mount, D., Reeve, N., Wilkinson, D. (2004) </a:t>
            </a:r>
            <a:r>
              <a:rPr lang="en-GB" sz="1600" i="1" dirty="0" smtClean="0"/>
              <a:t>Highly skilled technicians in higher education: </a:t>
            </a:r>
            <a:r>
              <a:rPr lang="en-US" sz="1600" dirty="0" smtClean="0"/>
              <a:t>A report to HEFCE by Evidence Ltd</a:t>
            </a:r>
          </a:p>
          <a:p>
            <a:r>
              <a:rPr lang="en-US" sz="1600" dirty="0" err="1" smtClean="0"/>
              <a:t>Vere</a:t>
            </a:r>
            <a:r>
              <a:rPr lang="en-US" sz="1600" dirty="0" smtClean="0"/>
              <a:t>, K. (2013). </a:t>
            </a:r>
            <a:r>
              <a:rPr lang="en-US" sz="1600" i="1" dirty="0" smtClean="0"/>
              <a:t>In </a:t>
            </a:r>
            <a:r>
              <a:rPr lang="en-US" sz="1600" i="1" dirty="0" err="1" smtClean="0"/>
              <a:t>Defence</a:t>
            </a:r>
            <a:r>
              <a:rPr lang="en-US" sz="1600" i="1" dirty="0" smtClean="0"/>
              <a:t> of the University Technician.</a:t>
            </a:r>
            <a:r>
              <a:rPr lang="en-US" sz="1600" dirty="0" smtClean="0"/>
              <a:t> [ONLINE] Available at: http://www.theguardian.com/higher-education-network/blog/2013/aug/02/university-technician-teaching-research-development. </a:t>
            </a:r>
          </a:p>
          <a:p>
            <a:r>
              <a:rPr lang="en-US" sz="1600" dirty="0" smtClean="0"/>
              <a:t>Wang, C. (1999) </a:t>
            </a:r>
            <a:r>
              <a:rPr lang="en-US" sz="1600" i="1" dirty="0" err="1" smtClean="0"/>
              <a:t>Photovoice</a:t>
            </a:r>
            <a:r>
              <a:rPr lang="en-US" sz="1600" i="1" dirty="0" smtClean="0"/>
              <a:t>: A participatory action research strategy applied to women’s health.</a:t>
            </a:r>
            <a:r>
              <a:rPr lang="en-US" sz="1600" dirty="0" smtClean="0"/>
              <a:t> Journal of Women’s Health. Volume 8:issue 2: Pages 185-192 pub March 1999</a:t>
            </a:r>
          </a:p>
          <a:p>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nSpc>
                <a:spcPct val="150000"/>
              </a:lnSpc>
            </a:pPr>
            <a:r>
              <a:rPr lang="en-US" dirty="0"/>
              <a:t/>
            </a:r>
            <a:br>
              <a:rPr lang="en-US" dirty="0"/>
            </a:br>
            <a:endParaRPr lang="en-US" dirty="0"/>
          </a:p>
        </p:txBody>
      </p:sp>
      <p:pic>
        <p:nvPicPr>
          <p:cNvPr id="4" name="Content Placeholder 3" descr="B image3.jpg"/>
          <p:cNvPicPr>
            <a:picLocks noGrp="1" noChangeAspect="1"/>
          </p:cNvPicPr>
          <p:nvPr>
            <p:ph idx="1"/>
          </p:nvPr>
        </p:nvPicPr>
        <p:blipFill>
          <a:blip r:embed="rId2" cstate="print"/>
          <a:stretch>
            <a:fillRect/>
          </a:stretch>
        </p:blipFill>
        <p:spPr>
          <a:xfrm>
            <a:off x="2438400" y="533400"/>
            <a:ext cx="4194572" cy="55927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dirty="0" smtClean="0"/>
              <a:t>   </a:t>
            </a:r>
            <a:r>
              <a:rPr lang="en-US" sz="4000" dirty="0" smtClean="0"/>
              <a:t>“The technician office is the place where students seek for support, information and someone to talk to. It’s always open (except lunch time). There is always someone to talk to.”</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6" name="Content Placeholder 5" descr="J image 3.jpg"/>
          <p:cNvPicPr>
            <a:picLocks noGrp="1" noChangeAspect="1"/>
          </p:cNvPicPr>
          <p:nvPr>
            <p:ph idx="1"/>
          </p:nvPr>
        </p:nvPicPr>
        <p:blipFill>
          <a:blip r:embed="rId2" cstate="print"/>
          <a:stretch>
            <a:fillRect/>
          </a:stretch>
        </p:blipFill>
        <p:spPr>
          <a:xfrm>
            <a:off x="1066800" y="762000"/>
            <a:ext cx="6949017" cy="52117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dirty="0" smtClean="0"/>
              <a:t>	‘</a:t>
            </a:r>
            <a:r>
              <a:rPr lang="en-US" sz="2800" dirty="0" smtClean="0"/>
              <a:t>The </a:t>
            </a:r>
            <a:r>
              <a:rPr lang="en-US" sz="2800" dirty="0"/>
              <a:t>role demands a complexity of thinking and facilitating a huge range of students enquiries, using my expertise and knowledge applied to a wide variety of different students’ approaches and individual ways of learning. </a:t>
            </a:r>
          </a:p>
          <a:p>
            <a:pPr>
              <a:buNone/>
            </a:pPr>
            <a:r>
              <a:rPr lang="en-US" sz="2800" dirty="0" smtClean="0"/>
              <a:t>	It </a:t>
            </a:r>
            <a:r>
              <a:rPr lang="en-US" sz="2800" dirty="0"/>
              <a:t>shows one approach of working one to one with individual students; taking a student through the process of an idea to </a:t>
            </a:r>
            <a:r>
              <a:rPr lang="en-US" sz="2800" dirty="0" err="1"/>
              <a:t>realisation</a:t>
            </a:r>
            <a:r>
              <a:rPr lang="en-US" sz="2800" dirty="0"/>
              <a:t>. Challenging thinking, creativity and problem solving for a diverse range of outcomes</a:t>
            </a:r>
            <a:r>
              <a:rPr lang="en-US" sz="2800" dirty="0" smtClean="0"/>
              <a:t>.’</a:t>
            </a:r>
            <a:endParaRPr lang="en-US" sz="28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pic>
        <p:nvPicPr>
          <p:cNvPr id="6" name="Content Placeholder 5" descr="M image 1.jpg"/>
          <p:cNvPicPr>
            <a:picLocks noGrp="1" noChangeAspect="1"/>
          </p:cNvPicPr>
          <p:nvPr>
            <p:ph idx="1"/>
          </p:nvPr>
        </p:nvPicPr>
        <p:blipFill>
          <a:blip r:embed="rId2" cstate="print"/>
          <a:stretch>
            <a:fillRect/>
          </a:stretch>
        </p:blipFill>
        <p:spPr>
          <a:xfrm>
            <a:off x="2590800" y="609600"/>
            <a:ext cx="4137422" cy="55165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lstStyle/>
          <a:p>
            <a:pPr>
              <a:buNone/>
            </a:pPr>
            <a:r>
              <a:rPr lang="en-US" dirty="0" smtClean="0"/>
              <a:t>	‘</a:t>
            </a:r>
            <a:r>
              <a:rPr lang="en-US" dirty="0"/>
              <a:t>The  images are of the learning resources technicians make as samples of materials and processes available to them at the </a:t>
            </a:r>
            <a:r>
              <a:rPr lang="en-US" dirty="0" smtClean="0"/>
              <a:t>3D workshop. </a:t>
            </a:r>
          </a:p>
          <a:p>
            <a:pPr>
              <a:buNone/>
            </a:pPr>
            <a:r>
              <a:rPr lang="en-US" dirty="0"/>
              <a:t>	</a:t>
            </a:r>
            <a:r>
              <a:rPr lang="en-US" dirty="0" smtClean="0"/>
              <a:t>My </a:t>
            </a:r>
            <a:r>
              <a:rPr lang="en-US" dirty="0"/>
              <a:t>colleagues </a:t>
            </a:r>
            <a:r>
              <a:rPr lang="en-US" dirty="0" smtClean="0"/>
              <a:t>were </a:t>
            </a:r>
            <a:r>
              <a:rPr lang="en-US" dirty="0"/>
              <a:t>responsible for setting up process arts,  so this is a smaller  offline version of </a:t>
            </a:r>
            <a:r>
              <a:rPr lang="en-US" dirty="0" smtClean="0"/>
              <a:t>that. </a:t>
            </a:r>
            <a:r>
              <a:rPr lang="en-US" dirty="0"/>
              <a:t>It promotes discussion with students and helps hugely with their understanding of materials and processes as they are free to handle them</a:t>
            </a:r>
            <a:r>
              <a:rPr lang="en-US" dirty="0" smtClean="0"/>
              <a:t>.’</a:t>
            </a:r>
            <a:endParaRPr lang="en-US" dirty="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pic>
        <p:nvPicPr>
          <p:cNvPr id="4" name="Content Placeholder 3" descr="O image 1.png"/>
          <p:cNvPicPr>
            <a:picLocks noGrp="1" noChangeAspect="1"/>
          </p:cNvPicPr>
          <p:nvPr>
            <p:ph idx="1"/>
          </p:nvPr>
        </p:nvPicPr>
        <p:blipFill>
          <a:blip r:embed="rId2" cstate="print"/>
          <a:stretch>
            <a:fillRect/>
          </a:stretch>
        </p:blipFill>
        <p:spPr>
          <a:xfrm>
            <a:off x="533400" y="838200"/>
            <a:ext cx="7975265" cy="52117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70000" lnSpcReduction="20000"/>
          </a:bodyPr>
          <a:lstStyle/>
          <a:p>
            <a:endParaRPr lang="en-US" dirty="0" smtClean="0"/>
          </a:p>
          <a:p>
            <a:pPr>
              <a:lnSpc>
                <a:spcPct val="160000"/>
              </a:lnSpc>
              <a:buNone/>
            </a:pPr>
            <a:r>
              <a:rPr lang="en-US" dirty="0"/>
              <a:t>	</a:t>
            </a:r>
            <a:r>
              <a:rPr lang="en-US" sz="3600" dirty="0" smtClean="0"/>
              <a:t>‘The </a:t>
            </a:r>
            <a:r>
              <a:rPr lang="en-US" sz="3600" dirty="0"/>
              <a:t>replay portal was designed for live capture content or videos captured by camera operated systems</a:t>
            </a:r>
            <a:r>
              <a:rPr lang="en-US" sz="3600" dirty="0" smtClean="0"/>
              <a:t>.</a:t>
            </a:r>
            <a:r>
              <a:rPr lang="en-US" sz="3600" dirty="0"/>
              <a:t> It could be said I work in getting content captured and also making media rich online content available. Increasingly we are involved in live mixing and video streaming content, and this is an area we are keen to research and explore for the UAL, as another way of reaching prospective students, and other international audiences</a:t>
            </a:r>
            <a:r>
              <a:rPr lang="en-US" sz="3600" dirty="0" smtClean="0"/>
              <a:t>.’</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295</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“Challenging thinking, creativity and problem solving.”  Art and design technicians’ conception of their role in Higher Education  Clare Sams  </vt:lpstr>
      <vt:lpstr> </vt:lpstr>
      <vt:lpstr>Slide 3</vt:lpstr>
      <vt:lpstr>Slide 4</vt:lpstr>
      <vt:lpstr>Slide 5</vt:lpstr>
      <vt:lpstr>Slide 6</vt:lpstr>
      <vt:lpstr>Slide 7</vt:lpstr>
      <vt:lpstr>Slide 8</vt:lpstr>
      <vt:lpstr>Slide 9</vt:lpstr>
      <vt:lpstr>What is the art and design technicians’ conception of their role in Higher education?  </vt:lpstr>
      <vt:lpstr>Slide 11</vt:lpstr>
    </vt:vector>
  </TitlesOfParts>
  <Company>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“Challenging thinking, creativity and problem solving.”  Art and design technicians’ conception of their role in Higher Education  Clare Sams  </dc:title>
  <dc:creator>zed</dc:creator>
  <cp:lastModifiedBy>zed</cp:lastModifiedBy>
  <cp:revision>6</cp:revision>
  <dcterms:created xsi:type="dcterms:W3CDTF">2016-01-07T21:07:04Z</dcterms:created>
  <dcterms:modified xsi:type="dcterms:W3CDTF">2016-01-12T21:40:27Z</dcterms:modified>
</cp:coreProperties>
</file>