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3"/>
  </p:notesMasterIdLst>
  <p:sldIdLst>
    <p:sldId id="257" r:id="rId2"/>
    <p:sldId id="256" r:id="rId3"/>
    <p:sldId id="258" r:id="rId4"/>
    <p:sldId id="264" r:id="rId5"/>
    <p:sldId id="269" r:id="rId6"/>
    <p:sldId id="271" r:id="rId7"/>
    <p:sldId id="259" r:id="rId8"/>
    <p:sldId id="263" r:id="rId9"/>
    <p:sldId id="288" r:id="rId10"/>
    <p:sldId id="286" r:id="rId11"/>
    <p:sldId id="265" r:id="rId12"/>
    <p:sldId id="270" r:id="rId13"/>
    <p:sldId id="266" r:id="rId14"/>
    <p:sldId id="267" r:id="rId15"/>
    <p:sldId id="268" r:id="rId16"/>
    <p:sldId id="282" r:id="rId17"/>
    <p:sldId id="272" r:id="rId18"/>
    <p:sldId id="273" r:id="rId19"/>
    <p:sldId id="283" r:id="rId20"/>
    <p:sldId id="285"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E55"/>
    <a:srgbClr val="4FFF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43" autoAdjust="0"/>
  </p:normalViewPr>
  <p:slideViewPr>
    <p:cSldViewPr snapToGrid="0" snapToObjects="1">
      <p:cViewPr varScale="1">
        <p:scale>
          <a:sx n="58" d="100"/>
          <a:sy n="58" d="100"/>
        </p:scale>
        <p:origin x="-18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3FB4A-0F91-C942-8BFE-EE07B76EA9F3}" type="datetimeFigureOut">
              <a:rPr lang="en-US" smtClean="0"/>
              <a:t>26/01/16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FF5E-D405-4949-A2A2-7B701BA2F524}" type="slidenum">
              <a:rPr lang="en-US" smtClean="0"/>
              <a:t>‹#›</a:t>
            </a:fld>
            <a:endParaRPr lang="en-US"/>
          </a:p>
        </p:txBody>
      </p:sp>
    </p:spTree>
    <p:extLst>
      <p:ext uri="{BB962C8B-B14F-4D97-AF65-F5344CB8AC3E}">
        <p14:creationId xmlns:p14="http://schemas.microsoft.com/office/powerpoint/2010/main" val="2721704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question aimed to understand what is high on students’ minds as they undertake their courses.</a:t>
            </a:r>
          </a:p>
          <a:p>
            <a:pPr marL="171450" indent="-171450">
              <a:buFont typeface="Arial"/>
              <a:buChar char="•"/>
            </a:pPr>
            <a:r>
              <a:rPr lang="en-US" dirty="0" smtClean="0"/>
              <a:t>The answer</a:t>
            </a:r>
            <a:r>
              <a:rPr lang="en-US" baseline="0" dirty="0" smtClean="0"/>
              <a:t> </a:t>
            </a:r>
            <a:r>
              <a:rPr lang="en-US" dirty="0" smtClean="0"/>
              <a:t>options covered both practical issues such as accessing information, as well as other issues raised in the focus groups e.g. information overload, &amp; self-consciousness about sharing work.</a:t>
            </a:r>
          </a:p>
          <a:p>
            <a:pPr marL="171450" indent="-171450">
              <a:buFont typeface="Arial"/>
              <a:buChar char="•"/>
            </a:pPr>
            <a:endParaRPr lang="en-US" dirty="0" smtClean="0"/>
          </a:p>
          <a:p>
            <a:pPr marL="0" indent="0">
              <a:buFont typeface="Arial"/>
              <a:buNone/>
            </a:pPr>
            <a:endParaRPr lang="en-US" dirty="0" smtClean="0"/>
          </a:p>
          <a:p>
            <a:pPr marL="171450" indent="-171450">
              <a:buFont typeface="Arial"/>
              <a:buChar char="•"/>
            </a:pPr>
            <a:r>
              <a:rPr lang="en-US" dirty="0" smtClean="0"/>
              <a:t>Students most anxious about missing important deadlines or assignments information</a:t>
            </a:r>
          </a:p>
          <a:p>
            <a:pPr marL="171450" indent="-171450">
              <a:buFont typeface="Arial"/>
              <a:buChar char="•"/>
            </a:pPr>
            <a:r>
              <a:rPr lang="en-US" dirty="0" smtClean="0"/>
              <a:t>This correlates with Q1 - accessing practical course information is very important to students.</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5</a:t>
            </a:fld>
            <a:endParaRPr lang="en-US"/>
          </a:p>
        </p:txBody>
      </p:sp>
    </p:spTree>
    <p:extLst>
      <p:ext uri="{BB962C8B-B14F-4D97-AF65-F5344CB8AC3E}">
        <p14:creationId xmlns:p14="http://schemas.microsoft.com/office/powerpoint/2010/main" val="211771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14</a:t>
            </a:fld>
            <a:endParaRPr lang="en-US"/>
          </a:p>
        </p:txBody>
      </p:sp>
    </p:spTree>
    <p:extLst>
      <p:ext uri="{BB962C8B-B14F-4D97-AF65-F5344CB8AC3E}">
        <p14:creationId xmlns:p14="http://schemas.microsoft.com/office/powerpoint/2010/main" val="191092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a:t>
            </a:r>
            <a:r>
              <a:rPr lang="en-US" baseline="0" dirty="0" smtClean="0"/>
              <a:t> coordinators are 0.6 FTE</a:t>
            </a:r>
          </a:p>
          <a:p>
            <a:r>
              <a:rPr lang="en-US" baseline="0" dirty="0" smtClean="0"/>
              <a:t>Support course teams in pedagogical use of TEL platforms &amp; act as point of contact for general support issues</a:t>
            </a:r>
          </a:p>
          <a:p>
            <a:r>
              <a:rPr lang="en-US" baseline="0" dirty="0" smtClean="0"/>
              <a:t>Close connection w Exchange – </a:t>
            </a:r>
            <a:r>
              <a:rPr lang="en-US" baseline="0" dirty="0" err="1" smtClean="0"/>
              <a:t>CoP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17</a:t>
            </a:fld>
            <a:endParaRPr lang="en-US"/>
          </a:p>
        </p:txBody>
      </p:sp>
    </p:spTree>
    <p:extLst>
      <p:ext uri="{BB962C8B-B14F-4D97-AF65-F5344CB8AC3E}">
        <p14:creationId xmlns:p14="http://schemas.microsoft.com/office/powerpoint/2010/main" val="382339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clear that many students struggle to find information on Moodle, with less than half saying they can easily find course information.</a:t>
            </a:r>
            <a:br>
              <a:rPr lang="en-US" dirty="0" smtClean="0"/>
            </a:br>
            <a:r>
              <a:rPr lang="en-US" dirty="0" smtClean="0"/>
              <a:t>Moodle upgrade has improved overall navigation and look and feel</a:t>
            </a:r>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6</a:t>
            </a:fld>
            <a:endParaRPr lang="en-US"/>
          </a:p>
        </p:txBody>
      </p:sp>
    </p:spTree>
    <p:extLst>
      <p:ext uri="{BB962C8B-B14F-4D97-AF65-F5344CB8AC3E}">
        <p14:creationId xmlns:p14="http://schemas.microsoft.com/office/powerpoint/2010/main" val="125502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question attempted to gain more insight into problems students expressed during the focus groups around accessing information.</a:t>
            </a:r>
          </a:p>
          <a:p>
            <a:pPr marL="171450" indent="-171450">
              <a:buFont typeface="Arial"/>
              <a:buChar char="•"/>
            </a:pPr>
            <a:r>
              <a:rPr lang="en-US" dirty="0" smtClean="0"/>
              <a:t>Each piece of information in the answer options is something that courses could make available via Moodle. </a:t>
            </a:r>
          </a:p>
          <a:p>
            <a:pPr marL="171450" indent="-171450">
              <a:buFont typeface="Arial"/>
              <a:buChar char="•"/>
            </a:pPr>
            <a:r>
              <a:rPr lang="en-US" dirty="0" smtClean="0"/>
              <a:t>The high rating averages indicate that students place a high degree of importance on obtaining all the listed pieces of information.</a:t>
            </a:r>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7</a:t>
            </a:fld>
            <a:endParaRPr lang="en-US"/>
          </a:p>
        </p:txBody>
      </p:sp>
    </p:spTree>
    <p:extLst>
      <p:ext uri="{BB962C8B-B14F-4D97-AF65-F5344CB8AC3E}">
        <p14:creationId xmlns:p14="http://schemas.microsoft.com/office/powerpoint/2010/main" val="407462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that Moodle architecture</a:t>
            </a:r>
            <a:r>
              <a:rPr lang="en-US" baseline="0" dirty="0" smtClean="0"/>
              <a:t> is working </a:t>
            </a:r>
            <a:r>
              <a:rPr lang="en-US" baseline="0" dirty="0" err="1" smtClean="0"/>
              <a:t>wellthe</a:t>
            </a:r>
            <a:r>
              <a:rPr lang="en-US" baseline="0" dirty="0" smtClean="0"/>
              <a:t> focus needs to be on course teams coordinating sites really well – </a:t>
            </a:r>
            <a:r>
              <a:rPr lang="en-US" dirty="0" smtClean="0"/>
              <a:t>agreeing</a:t>
            </a:r>
            <a:r>
              <a:rPr lang="en-US" baseline="0" dirty="0" smtClean="0"/>
              <a:t> </a:t>
            </a:r>
            <a:r>
              <a:rPr lang="en-US" dirty="0" smtClean="0"/>
              <a:t>location of information and their editorial/ownership processes.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Making sure there is content in each section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8</a:t>
            </a:fld>
            <a:endParaRPr lang="en-US"/>
          </a:p>
        </p:txBody>
      </p:sp>
    </p:spTree>
    <p:extLst>
      <p:ext uri="{BB962C8B-B14F-4D97-AF65-F5344CB8AC3E}">
        <p14:creationId xmlns:p14="http://schemas.microsoft.com/office/powerpoint/2010/main" val="7447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that Moodle architecture</a:t>
            </a:r>
            <a:r>
              <a:rPr lang="en-US" baseline="0" dirty="0" smtClean="0"/>
              <a:t> is working </a:t>
            </a:r>
            <a:r>
              <a:rPr lang="en-US" baseline="0" dirty="0" err="1" smtClean="0"/>
              <a:t>wellthe</a:t>
            </a:r>
            <a:r>
              <a:rPr lang="en-US" baseline="0" dirty="0" smtClean="0"/>
              <a:t> focus needs to be on course teams coordinating sites really well – </a:t>
            </a:r>
            <a:r>
              <a:rPr lang="en-US" dirty="0" smtClean="0"/>
              <a:t>agreeing</a:t>
            </a:r>
            <a:r>
              <a:rPr lang="en-US" baseline="0" dirty="0" smtClean="0"/>
              <a:t> </a:t>
            </a:r>
            <a:r>
              <a:rPr lang="en-US" dirty="0" smtClean="0"/>
              <a:t>location of information and their editorial/ownership processes.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Making sure there is content in each section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9</a:t>
            </a:fld>
            <a:endParaRPr lang="en-US"/>
          </a:p>
        </p:txBody>
      </p:sp>
    </p:spTree>
    <p:extLst>
      <p:ext uri="{BB962C8B-B14F-4D97-AF65-F5344CB8AC3E}">
        <p14:creationId xmlns:p14="http://schemas.microsoft.com/office/powerpoint/2010/main" val="389883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that Moodle architecture</a:t>
            </a:r>
            <a:r>
              <a:rPr lang="en-US" baseline="0" dirty="0" smtClean="0"/>
              <a:t> is working </a:t>
            </a:r>
            <a:r>
              <a:rPr lang="en-US" baseline="0" dirty="0" err="1" smtClean="0"/>
              <a:t>wellthe</a:t>
            </a:r>
            <a:r>
              <a:rPr lang="en-US" baseline="0" dirty="0" smtClean="0"/>
              <a:t> focus needs to be on course teams coordinating sites really well – </a:t>
            </a:r>
            <a:r>
              <a:rPr lang="en-US" dirty="0" smtClean="0"/>
              <a:t>agreeing</a:t>
            </a:r>
            <a:r>
              <a:rPr lang="en-US" baseline="0" dirty="0" smtClean="0"/>
              <a:t> </a:t>
            </a:r>
            <a:r>
              <a:rPr lang="en-US" dirty="0" smtClean="0"/>
              <a:t>location of information and their editorial/ownership processes.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Making sure there is content in each section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10</a:t>
            </a:fld>
            <a:endParaRPr lang="en-US"/>
          </a:p>
        </p:txBody>
      </p:sp>
    </p:spTree>
    <p:extLst>
      <p:ext uri="{BB962C8B-B14F-4D97-AF65-F5344CB8AC3E}">
        <p14:creationId xmlns:p14="http://schemas.microsoft.com/office/powerpoint/2010/main" val="106020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can’t use the digital natives </a:t>
            </a:r>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11</a:t>
            </a:fld>
            <a:endParaRPr lang="en-US"/>
          </a:p>
        </p:txBody>
      </p:sp>
    </p:spTree>
    <p:extLst>
      <p:ext uri="{BB962C8B-B14F-4D97-AF65-F5344CB8AC3E}">
        <p14:creationId xmlns:p14="http://schemas.microsoft.com/office/powerpoint/2010/main" val="383843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question aimed to gain insight into </a:t>
            </a:r>
            <a:r>
              <a:rPr lang="en-US" dirty="0" err="1" smtClean="0"/>
              <a:t>probs</a:t>
            </a:r>
            <a:r>
              <a:rPr lang="en-US" dirty="0" smtClean="0"/>
              <a:t> students expressed during the focus groups around skills, equipment and software induction</a:t>
            </a:r>
          </a:p>
          <a:p>
            <a:endParaRPr lang="en-US" dirty="0" smtClean="0"/>
          </a:p>
          <a:p>
            <a:r>
              <a:rPr lang="en-US" dirty="0" smtClean="0"/>
              <a:t>We can’t use the ‘digital natives’ assumption to deliver tech to students without</a:t>
            </a:r>
            <a:r>
              <a:rPr lang="en-US" baseline="0" dirty="0" smtClean="0"/>
              <a:t> </a:t>
            </a:r>
            <a:r>
              <a:rPr lang="en-US" baseline="0" dirty="0" err="1" smtClean="0"/>
              <a:t>rationalising</a:t>
            </a:r>
            <a:r>
              <a:rPr lang="en-US" baseline="0" dirty="0" smtClean="0"/>
              <a:t> its use.</a:t>
            </a:r>
            <a:endParaRPr lang="en-US" dirty="0" smtClean="0"/>
          </a:p>
          <a:p>
            <a:endParaRPr lang="en-US" dirty="0" smtClean="0"/>
          </a:p>
          <a:p>
            <a:pPr marL="171450" indent="-171450">
              <a:buFont typeface="Arial"/>
              <a:buChar char="•"/>
            </a:pPr>
            <a:r>
              <a:rPr lang="en-US" dirty="0" smtClean="0"/>
              <a:t>The even spread of rating averages suggests that all these factors can contribute to students being hampered in completing their coursework. </a:t>
            </a:r>
          </a:p>
          <a:p>
            <a:pPr marL="171450" indent="-171450">
              <a:buFont typeface="Arial"/>
              <a:buChar char="•"/>
            </a:pPr>
            <a:r>
              <a:rPr lang="en-US" dirty="0" smtClean="0"/>
              <a:t>The fact that students struggle with different things perhaps represents the general challenges of HE, where support has to cover a broad range of student needs. </a:t>
            </a:r>
          </a:p>
          <a:p>
            <a:pPr marL="171450" indent="-171450">
              <a:buFont typeface="Arial"/>
              <a:buChar char="•"/>
            </a:pPr>
            <a:r>
              <a:rPr lang="en-US" dirty="0" smtClean="0"/>
              <a:t>As such, this kind of response should be understood as relevant in a much wider context than Moodle. </a:t>
            </a:r>
          </a:p>
          <a:p>
            <a:pPr marL="171450" indent="-171450">
              <a:buFont typeface="Arial"/>
              <a:buChar char="•"/>
            </a:pPr>
            <a:r>
              <a:rPr lang="en-US" dirty="0" smtClean="0"/>
              <a:t>The answers correlate generally with the 2013 E-Learning at UAL report finding that ‘a lack of confidence in the use of tools can be exacerbated by the experience of unreliability in the infrastructure on which these platforms sit (e.g. networks and hardware).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9B6FF5E-D405-4949-A2A2-7B701BA2F524}" type="slidenum">
              <a:rPr lang="en-US" smtClean="0"/>
              <a:t>12</a:t>
            </a:fld>
            <a:endParaRPr lang="en-US"/>
          </a:p>
        </p:txBody>
      </p:sp>
    </p:spTree>
    <p:extLst>
      <p:ext uri="{BB962C8B-B14F-4D97-AF65-F5344CB8AC3E}">
        <p14:creationId xmlns:p14="http://schemas.microsoft.com/office/powerpoint/2010/main" val="206702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a:t>
            </a:r>
            <a:r>
              <a:rPr lang="en-US" baseline="0" dirty="0" smtClean="0"/>
              <a:t> we need to work on – think about how to frame the digital – how we frame the </a:t>
            </a:r>
            <a:r>
              <a:rPr lang="en-US" i="1" baseline="0" dirty="0" smtClean="0"/>
              <a:t>why</a:t>
            </a:r>
            <a:r>
              <a:rPr lang="en-US" baseline="0" dirty="0" smtClean="0"/>
              <a:t> as well as </a:t>
            </a:r>
            <a:r>
              <a:rPr lang="en-US" i="1" baseline="0" dirty="0" smtClean="0"/>
              <a:t>how</a:t>
            </a:r>
            <a:endParaRPr lang="en-US" i="1" dirty="0"/>
          </a:p>
        </p:txBody>
      </p:sp>
      <p:sp>
        <p:nvSpPr>
          <p:cNvPr id="4" name="Slide Number Placeholder 3"/>
          <p:cNvSpPr>
            <a:spLocks noGrp="1"/>
          </p:cNvSpPr>
          <p:nvPr>
            <p:ph type="sldNum" sz="quarter" idx="10"/>
          </p:nvPr>
        </p:nvSpPr>
        <p:spPr/>
        <p:txBody>
          <a:bodyPr/>
          <a:lstStyle/>
          <a:p>
            <a:fld id="{99B6FF5E-D405-4949-A2A2-7B701BA2F524}" type="slidenum">
              <a:rPr lang="en-US" smtClean="0"/>
              <a:t>13</a:t>
            </a:fld>
            <a:endParaRPr lang="en-US"/>
          </a:p>
        </p:txBody>
      </p:sp>
    </p:spTree>
    <p:extLst>
      <p:ext uri="{BB962C8B-B14F-4D97-AF65-F5344CB8AC3E}">
        <p14:creationId xmlns:p14="http://schemas.microsoft.com/office/powerpoint/2010/main" val="88182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Report header uncropped dark.jpg"/>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935641"/>
            <a:ext cx="9180000" cy="5940000"/>
          </a:xfrm>
          <a:prstGeom prst="rect">
            <a:avLst/>
          </a:prstGeom>
        </p:spPr>
      </p:pic>
    </p:spTree>
    <p:extLst>
      <p:ext uri="{BB962C8B-B14F-4D97-AF65-F5344CB8AC3E}">
        <p14:creationId xmlns:p14="http://schemas.microsoft.com/office/powerpoint/2010/main" val="387294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3280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01E9D2-A207-284F-9BD2-7DEFFAAA6543}" type="datetimeFigureOut">
              <a:rPr lang="en-US" smtClean="0"/>
              <a:t>26/01/16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2D5C3A-CE0C-614F-9FD3-997050EE33AC}" type="slidenum">
              <a:rPr lang="en-US" smtClean="0"/>
              <a:t>‹#›</a:t>
            </a:fld>
            <a:endParaRPr lang="en-US"/>
          </a:p>
        </p:txBody>
      </p:sp>
    </p:spTree>
    <p:extLst>
      <p:ext uri="{BB962C8B-B14F-4D97-AF65-F5344CB8AC3E}">
        <p14:creationId xmlns:p14="http://schemas.microsoft.com/office/powerpoint/2010/main" val="53355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a:prstGeom prst="rect">
            <a:avLst/>
          </a:prstGeom>
          <a:ln>
            <a:noFill/>
          </a:ln>
        </p:spPr>
        <p:txBody>
          <a:bodyPr/>
          <a:lstStyle>
            <a:lvl1pPr>
              <a:defRPr sz="4000">
                <a:ln>
                  <a:noFill/>
                </a:ln>
                <a:solidFill>
                  <a:schemeClr val="bg1"/>
                </a:solidFill>
                <a:latin typeface="Helvetica Neue"/>
                <a:cs typeface="Helvetica Neue"/>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6580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a:prstGeom prst="rect">
            <a:avLst/>
          </a:prstGeom>
          <a:ln>
            <a:noFill/>
          </a:ln>
        </p:spPr>
        <p:txBody>
          <a:bodyPr/>
          <a:lstStyle>
            <a:lvl1pPr>
              <a:defRPr sz="4000">
                <a:ln>
                  <a:noFill/>
                </a:ln>
                <a:solidFill>
                  <a:schemeClr val="bg1"/>
                </a:solidFill>
                <a:latin typeface="Helvetica Neue"/>
                <a:cs typeface="Helvetica Neue"/>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6580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a:prstGeom prst="rect">
            <a:avLst/>
          </a:prstGeom>
          <a:ln>
            <a:noFill/>
          </a:ln>
        </p:spPr>
        <p:txBody>
          <a:bodyPr/>
          <a:lstStyle>
            <a:lvl1pPr>
              <a:defRPr sz="4000">
                <a:ln>
                  <a:noFill/>
                </a:ln>
                <a:solidFill>
                  <a:schemeClr val="bg1"/>
                </a:solidFill>
                <a:latin typeface="Helvetica Neue"/>
                <a:cs typeface="Helvetica Neue"/>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6580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a:prstGeom prst="rect">
            <a:avLst/>
          </a:prstGeom>
          <a:ln>
            <a:noFill/>
          </a:ln>
        </p:spPr>
        <p:txBody>
          <a:bodyPr/>
          <a:lstStyle>
            <a:lvl1pPr>
              <a:defRPr sz="4000">
                <a:ln>
                  <a:noFill/>
                </a:ln>
                <a:solidFill>
                  <a:schemeClr val="bg1"/>
                </a:solidFill>
                <a:latin typeface="Helvetica Neue"/>
                <a:cs typeface="Helvetica Neue"/>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6580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349042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74831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21894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424354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360852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309151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17694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749702-D813-E840-ADC8-6B676C603F84}" type="datetimeFigureOut">
              <a:rPr lang="en-US" smtClean="0"/>
              <a:t>26/01/16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18239B-8F78-4847-A87A-BE3589F385EA}" type="slidenum">
              <a:rPr lang="en-US" smtClean="0"/>
              <a:t>‹#›</a:t>
            </a:fld>
            <a:endParaRPr lang="en-US"/>
          </a:p>
        </p:txBody>
      </p:sp>
    </p:spTree>
    <p:extLst>
      <p:ext uri="{BB962C8B-B14F-4D97-AF65-F5344CB8AC3E}">
        <p14:creationId xmlns:p14="http://schemas.microsoft.com/office/powerpoint/2010/main" val="52992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 abbreviated.jpg"/>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221386" y="159173"/>
            <a:ext cx="1411147" cy="640693"/>
          </a:xfrm>
          <a:prstGeom prst="rect">
            <a:avLst/>
          </a:prstGeom>
        </p:spPr>
      </p:pic>
    </p:spTree>
    <p:extLst>
      <p:ext uri="{BB962C8B-B14F-4D97-AF65-F5344CB8AC3E}">
        <p14:creationId xmlns:p14="http://schemas.microsoft.com/office/powerpoint/2010/main" val="33461401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port header uncropped.jpg"/>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0" y="949084"/>
            <a:ext cx="9180000" cy="5940000"/>
          </a:xfrm>
          <a:prstGeom prst="rect">
            <a:avLst/>
          </a:prstGeom>
        </p:spPr>
      </p:pic>
      <p:sp>
        <p:nvSpPr>
          <p:cNvPr id="5" name="TextBox 4"/>
          <p:cNvSpPr txBox="1"/>
          <p:nvPr/>
        </p:nvSpPr>
        <p:spPr>
          <a:xfrm>
            <a:off x="2418913" y="262025"/>
            <a:ext cx="6761087" cy="523220"/>
          </a:xfrm>
          <a:prstGeom prst="rect">
            <a:avLst/>
          </a:prstGeom>
          <a:noFill/>
        </p:spPr>
        <p:txBody>
          <a:bodyPr wrap="square" rtlCol="0">
            <a:spAutoFit/>
          </a:bodyPr>
          <a:lstStyle/>
          <a:p>
            <a:r>
              <a:rPr lang="en-US" sz="2800" b="1" dirty="0" smtClean="0">
                <a:latin typeface="Helvetica Neue"/>
                <a:cs typeface="Helvetica Neue"/>
              </a:rPr>
              <a:t>The Digital Student Experience at UAL</a:t>
            </a:r>
            <a:endParaRPr lang="en-US" sz="2800" b="1" dirty="0">
              <a:latin typeface="Helvetica Neue"/>
              <a:cs typeface="Helvetica Neue"/>
            </a:endParaRPr>
          </a:p>
        </p:txBody>
      </p:sp>
      <p:sp>
        <p:nvSpPr>
          <p:cNvPr id="6" name="Rectangle 5"/>
          <p:cNvSpPr/>
          <p:nvPr/>
        </p:nvSpPr>
        <p:spPr>
          <a:xfrm>
            <a:off x="0" y="6015635"/>
            <a:ext cx="9180000" cy="873449"/>
          </a:xfrm>
          <a:prstGeom prst="rect">
            <a:avLst/>
          </a:prstGeom>
          <a:solidFill>
            <a:schemeClr val="tx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231" y="6209686"/>
            <a:ext cx="3802848" cy="523220"/>
          </a:xfrm>
          <a:prstGeom prst="rect">
            <a:avLst/>
          </a:prstGeom>
          <a:noFill/>
        </p:spPr>
        <p:txBody>
          <a:bodyPr wrap="square" rtlCol="0">
            <a:spAutoFit/>
          </a:bodyPr>
          <a:lstStyle/>
          <a:p>
            <a:r>
              <a:rPr lang="en-US" sz="2800" dirty="0" err="1">
                <a:solidFill>
                  <a:schemeClr val="bg1"/>
                </a:solidFill>
                <a:latin typeface="Helvetica Neue"/>
                <a:cs typeface="Helvetica Neue"/>
              </a:rPr>
              <a:t>b</a:t>
            </a:r>
            <a:r>
              <a:rPr lang="en-US" sz="2800" dirty="0" err="1" smtClean="0">
                <a:solidFill>
                  <a:schemeClr val="bg1"/>
                </a:solidFill>
                <a:latin typeface="Helvetica Neue"/>
                <a:cs typeface="Helvetica Neue"/>
              </a:rPr>
              <a:t>it.ly</a:t>
            </a:r>
            <a:r>
              <a:rPr lang="en-US" sz="2800" dirty="0" smtClean="0">
                <a:solidFill>
                  <a:schemeClr val="bg1"/>
                </a:solidFill>
                <a:latin typeface="Helvetica Neue"/>
                <a:cs typeface="Helvetica Neue"/>
              </a:rPr>
              <a:t>/</a:t>
            </a:r>
            <a:r>
              <a:rPr lang="en-US" sz="2800" dirty="0" err="1" smtClean="0">
                <a:solidFill>
                  <a:schemeClr val="bg1"/>
                </a:solidFill>
                <a:latin typeface="Helvetica Neue"/>
                <a:cs typeface="Helvetica Neue"/>
              </a:rPr>
              <a:t>digistudentUAL</a:t>
            </a:r>
            <a:endParaRPr lang="en-US" sz="2800" dirty="0">
              <a:solidFill>
                <a:schemeClr val="bg1"/>
              </a:solidFill>
              <a:latin typeface="Helvetica Neue"/>
              <a:cs typeface="Helvetica Neue"/>
            </a:endParaRPr>
          </a:p>
        </p:txBody>
      </p:sp>
      <p:sp>
        <p:nvSpPr>
          <p:cNvPr id="4" name="TextBox 3"/>
          <p:cNvSpPr txBox="1"/>
          <p:nvPr/>
        </p:nvSpPr>
        <p:spPr>
          <a:xfrm>
            <a:off x="4170319" y="6271241"/>
            <a:ext cx="4956766" cy="461665"/>
          </a:xfrm>
          <a:prstGeom prst="rect">
            <a:avLst/>
          </a:prstGeom>
          <a:noFill/>
        </p:spPr>
        <p:txBody>
          <a:bodyPr wrap="square" rtlCol="0">
            <a:spAutoFit/>
          </a:bodyPr>
          <a:lstStyle/>
          <a:p>
            <a:pPr algn="r"/>
            <a:r>
              <a:rPr lang="en-US" sz="1200" dirty="0" smtClean="0">
                <a:solidFill>
                  <a:srgbClr val="FFFFFF"/>
                </a:solidFill>
                <a:latin typeface="Helvetica Neue"/>
                <a:cs typeface="Helvetica Neue"/>
              </a:rPr>
              <a:t>CC BY-NC-</a:t>
            </a:r>
            <a:r>
              <a:rPr lang="en-US" sz="1200" dirty="0">
                <a:solidFill>
                  <a:srgbClr val="FFFFFF"/>
                </a:solidFill>
                <a:latin typeface="Helvetica Neue"/>
                <a:cs typeface="Helvetica Neue"/>
              </a:rPr>
              <a:t>ND attributable to Charlotte Webb, Maria </a:t>
            </a:r>
            <a:r>
              <a:rPr lang="en-US" sz="1200" dirty="0" err="1">
                <a:solidFill>
                  <a:srgbClr val="FFFFFF"/>
                </a:solidFill>
                <a:latin typeface="Helvetica Neue"/>
                <a:cs typeface="Helvetica Neue"/>
              </a:rPr>
              <a:t>Georgaki</a:t>
            </a:r>
            <a:r>
              <a:rPr lang="en-US" sz="1200" dirty="0">
                <a:solidFill>
                  <a:srgbClr val="FFFFFF"/>
                </a:solidFill>
                <a:latin typeface="Helvetica Neue"/>
                <a:cs typeface="Helvetica Neue"/>
              </a:rPr>
              <a:t> and David White, Teaching and Learning Exchange, </a:t>
            </a:r>
            <a:r>
              <a:rPr lang="en-US" sz="1200" dirty="0" smtClean="0">
                <a:solidFill>
                  <a:srgbClr val="FFFFFF"/>
                </a:solidFill>
                <a:latin typeface="Helvetica Neue"/>
                <a:cs typeface="Helvetica Neue"/>
              </a:rPr>
              <a:t>UAL, </a:t>
            </a:r>
            <a:r>
              <a:rPr lang="en-US" sz="1200" dirty="0">
                <a:solidFill>
                  <a:srgbClr val="FFFFFF"/>
                </a:solidFill>
                <a:latin typeface="Helvetica Neue"/>
                <a:cs typeface="Helvetica Neue"/>
              </a:rPr>
              <a:t>2015. </a:t>
            </a:r>
          </a:p>
        </p:txBody>
      </p:sp>
    </p:spTree>
    <p:extLst>
      <p:ext uri="{BB962C8B-B14F-4D97-AF65-F5344CB8AC3E}">
        <p14:creationId xmlns:p14="http://schemas.microsoft.com/office/powerpoint/2010/main" val="41826985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7901" y="120933"/>
            <a:ext cx="3013050" cy="707886"/>
          </a:xfrm>
          <a:prstGeom prst="rect">
            <a:avLst/>
          </a:prstGeom>
          <a:noFill/>
        </p:spPr>
        <p:txBody>
          <a:bodyPr wrap="square" rtlCol="0">
            <a:spAutoFit/>
          </a:bodyPr>
          <a:lstStyle/>
          <a:p>
            <a:r>
              <a:rPr lang="en-US" sz="4000" b="1" dirty="0" err="1" smtClean="0">
                <a:latin typeface="Helvetica Neue"/>
                <a:cs typeface="Helvetica Neue"/>
              </a:rPr>
              <a:t>Organised</a:t>
            </a:r>
            <a:endParaRPr lang="en-US" sz="4000" b="1" dirty="0">
              <a:latin typeface="Helvetica Neue"/>
              <a:cs typeface="Helvetica Neue"/>
            </a:endParaRPr>
          </a:p>
        </p:txBody>
      </p:sp>
      <p:sp>
        <p:nvSpPr>
          <p:cNvPr id="3" name="TextBox 2"/>
          <p:cNvSpPr txBox="1"/>
          <p:nvPr/>
        </p:nvSpPr>
        <p:spPr>
          <a:xfrm>
            <a:off x="290168" y="1767156"/>
            <a:ext cx="8506515" cy="4401205"/>
          </a:xfrm>
          <a:prstGeom prst="rect">
            <a:avLst/>
          </a:prstGeom>
          <a:noFill/>
        </p:spPr>
        <p:txBody>
          <a:bodyPr wrap="square" rtlCol="0">
            <a:spAutoFit/>
          </a:bodyPr>
          <a:lstStyle/>
          <a:p>
            <a:r>
              <a:rPr lang="en-US" sz="4000" dirty="0" smtClean="0">
                <a:solidFill>
                  <a:srgbClr val="FFFFFF"/>
                </a:solidFill>
                <a:latin typeface="Helvetica Neue"/>
                <a:cs typeface="Helvetica Neue"/>
              </a:rPr>
              <a:t>Moodle:</a:t>
            </a:r>
          </a:p>
          <a:p>
            <a:pPr marL="1485900" lvl="2" indent="-571500">
              <a:buFont typeface="Arial" panose="020B0604020202020204" pitchFamily="34" charset="0"/>
              <a:buChar char="•"/>
            </a:pPr>
            <a:r>
              <a:rPr lang="en-US" sz="4000" dirty="0" smtClean="0">
                <a:solidFill>
                  <a:srgbClr val="40CE55"/>
                </a:solidFill>
                <a:latin typeface="Helvetica Neue"/>
                <a:cs typeface="Helvetica Neue"/>
              </a:rPr>
              <a:t>Editorial</a:t>
            </a:r>
            <a:r>
              <a:rPr lang="en-US" sz="4000" dirty="0" smtClean="0">
                <a:solidFill>
                  <a:srgbClr val="FFFFFF"/>
                </a:solidFill>
                <a:latin typeface="Helvetica Neue"/>
                <a:cs typeface="Helvetica Neue"/>
              </a:rPr>
              <a:t> approach</a:t>
            </a:r>
          </a:p>
          <a:p>
            <a:pPr marL="1485900" lvl="2" indent="-571500">
              <a:buFont typeface="Arial" panose="020B0604020202020204" pitchFamily="34" charset="0"/>
              <a:buChar char="•"/>
            </a:pPr>
            <a:r>
              <a:rPr lang="en-US" sz="4000" dirty="0" smtClean="0">
                <a:solidFill>
                  <a:srgbClr val="FFFFFF"/>
                </a:solidFill>
                <a:latin typeface="Helvetica Neue"/>
                <a:cs typeface="Helvetica Neue"/>
              </a:rPr>
              <a:t>Use of the course hierarchy</a:t>
            </a:r>
          </a:p>
          <a:p>
            <a:pPr marL="1485900" lvl="2" indent="-571500">
              <a:buFont typeface="Arial" panose="020B0604020202020204" pitchFamily="34" charset="0"/>
              <a:buChar char="•"/>
            </a:pPr>
            <a:r>
              <a:rPr lang="en-US" sz="4000" dirty="0" smtClean="0">
                <a:solidFill>
                  <a:srgbClr val="40CE55"/>
                </a:solidFill>
                <a:latin typeface="Helvetica Neue"/>
                <a:cs typeface="Helvetica Neue"/>
              </a:rPr>
              <a:t>Consistency</a:t>
            </a:r>
          </a:p>
          <a:p>
            <a:pPr marL="1485900" lvl="2" indent="-571500">
              <a:buFont typeface="Arial" panose="020B0604020202020204" pitchFamily="34" charset="0"/>
              <a:buChar char="•"/>
            </a:pPr>
            <a:r>
              <a:rPr lang="en-US" sz="4000" dirty="0" smtClean="0">
                <a:solidFill>
                  <a:srgbClr val="FFFFFF"/>
                </a:solidFill>
                <a:latin typeface="Helvetica Neue"/>
                <a:cs typeface="Helvetica Neue"/>
              </a:rPr>
              <a:t>Keeping an eye on email/</a:t>
            </a:r>
            <a:r>
              <a:rPr lang="en-US" sz="4000" dirty="0" err="1" smtClean="0">
                <a:solidFill>
                  <a:srgbClr val="40CE55"/>
                </a:solidFill>
                <a:latin typeface="Helvetica Neue"/>
                <a:cs typeface="Helvetica Neue"/>
              </a:rPr>
              <a:t>comms</a:t>
            </a:r>
            <a:endParaRPr lang="en-US" sz="4000" dirty="0" smtClean="0">
              <a:solidFill>
                <a:srgbClr val="40CE55"/>
              </a:solidFill>
              <a:latin typeface="Helvetica Neue"/>
              <a:cs typeface="Helvetica Neue"/>
            </a:endParaRPr>
          </a:p>
          <a:p>
            <a:pPr marL="571500" indent="-571500">
              <a:buFont typeface="Arial" panose="020B0604020202020204" pitchFamily="34" charset="0"/>
              <a:buChar char="•"/>
            </a:pPr>
            <a:endParaRPr lang="en-US" sz="4000" dirty="0">
              <a:solidFill>
                <a:srgbClr val="FFFFFF"/>
              </a:solidFill>
              <a:latin typeface="Helvetica Neue"/>
              <a:cs typeface="Helvetica Neue"/>
            </a:endParaRPr>
          </a:p>
        </p:txBody>
      </p:sp>
    </p:spTree>
    <p:extLst>
      <p:ext uri="{BB962C8B-B14F-4D97-AF65-F5344CB8AC3E}">
        <p14:creationId xmlns:p14="http://schemas.microsoft.com/office/powerpoint/2010/main" val="4090141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4800" y="120933"/>
            <a:ext cx="3837557" cy="707886"/>
          </a:xfrm>
          <a:prstGeom prst="rect">
            <a:avLst/>
          </a:prstGeom>
          <a:noFill/>
        </p:spPr>
        <p:txBody>
          <a:bodyPr wrap="square" rtlCol="0">
            <a:spAutoFit/>
          </a:bodyPr>
          <a:lstStyle/>
          <a:p>
            <a:r>
              <a:rPr lang="en-US" sz="4000" b="1" dirty="0" smtClean="0">
                <a:latin typeface="Helvetica Neue"/>
                <a:cs typeface="Helvetica Neue"/>
              </a:rPr>
              <a:t>Anxiety is also</a:t>
            </a:r>
            <a:endParaRPr lang="en-US" sz="4000" b="1" dirty="0">
              <a:latin typeface="Helvetica Neue"/>
              <a:cs typeface="Helvetica Neue"/>
            </a:endParaRPr>
          </a:p>
        </p:txBody>
      </p:sp>
      <p:sp>
        <p:nvSpPr>
          <p:cNvPr id="3" name="TextBox 2"/>
          <p:cNvSpPr txBox="1"/>
          <p:nvPr/>
        </p:nvSpPr>
        <p:spPr>
          <a:xfrm>
            <a:off x="533548" y="2767281"/>
            <a:ext cx="8076905" cy="1323439"/>
          </a:xfrm>
          <a:prstGeom prst="rect">
            <a:avLst/>
          </a:prstGeom>
          <a:noFill/>
        </p:spPr>
        <p:txBody>
          <a:bodyPr wrap="square" rtlCol="0">
            <a:spAutoFit/>
          </a:bodyPr>
          <a:lstStyle/>
          <a:p>
            <a:pPr algn="ctr"/>
            <a:r>
              <a:rPr lang="en-US" sz="4000" dirty="0" smtClean="0">
                <a:solidFill>
                  <a:srgbClr val="FFFFFF"/>
                </a:solidFill>
                <a:latin typeface="Helvetica Neue"/>
                <a:cs typeface="Helvetica Neue"/>
              </a:rPr>
              <a:t>worsened when students panic about technical skills</a:t>
            </a:r>
            <a:endParaRPr lang="en-US" sz="4000" dirty="0">
              <a:solidFill>
                <a:srgbClr val="FFFFFF"/>
              </a:solidFill>
              <a:latin typeface="Helvetica Neue"/>
              <a:cs typeface="Helvetica Neue"/>
            </a:endParaRPr>
          </a:p>
        </p:txBody>
      </p:sp>
      <p:sp>
        <p:nvSpPr>
          <p:cNvPr id="4" name="TextBox 3"/>
          <p:cNvSpPr txBox="1"/>
          <p:nvPr/>
        </p:nvSpPr>
        <p:spPr>
          <a:xfrm>
            <a:off x="419530" y="5334799"/>
            <a:ext cx="8304940" cy="584776"/>
          </a:xfrm>
          <a:prstGeom prst="rect">
            <a:avLst/>
          </a:prstGeom>
          <a:noFill/>
        </p:spPr>
        <p:txBody>
          <a:bodyPr wrap="square" rtlCol="0">
            <a:spAutoFit/>
          </a:bodyPr>
          <a:lstStyle/>
          <a:p>
            <a:pPr algn="ctr"/>
            <a:r>
              <a:rPr lang="en-US" sz="3200" i="1" dirty="0" smtClean="0">
                <a:solidFill>
                  <a:srgbClr val="40CE55"/>
                </a:solidFill>
                <a:latin typeface="Helvetica Neue"/>
                <a:cs typeface="Helvetica Neue"/>
              </a:rPr>
              <a:t>(contrary to the ‘digital natives’ idea)</a:t>
            </a:r>
            <a:endParaRPr lang="en-US" sz="3200" i="1" dirty="0">
              <a:solidFill>
                <a:srgbClr val="40CE55"/>
              </a:solidFill>
              <a:latin typeface="Helvetica Neue"/>
              <a:cs typeface="Helvetica Neue"/>
            </a:endParaRPr>
          </a:p>
        </p:txBody>
      </p:sp>
    </p:spTree>
    <p:extLst>
      <p:ext uri="{BB962C8B-B14F-4D97-AF65-F5344CB8AC3E}">
        <p14:creationId xmlns:p14="http://schemas.microsoft.com/office/powerpoint/2010/main" val="3424806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800" fill="hold"/>
                                        <p:tgtEl>
                                          <p:spTgt spid="4"/>
                                        </p:tgtEl>
                                        <p:attrNameLst>
                                          <p:attrName>ppt_x</p:attrName>
                                        </p:attrNameLst>
                                      </p:cBhvr>
                                      <p:tavLst>
                                        <p:tav tm="0">
                                          <p:val>
                                            <p:strVal val="0-#ppt_w/2"/>
                                          </p:val>
                                        </p:tav>
                                        <p:tav tm="100000">
                                          <p:val>
                                            <p:strVal val="#ppt_x"/>
                                          </p:val>
                                        </p:tav>
                                      </p:tavLst>
                                    </p:anim>
                                    <p:anim calcmode="lin" valueType="num">
                                      <p:cBhvr additive="base">
                                        <p:cTn id="14"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Report header uncropped.jpg"/>
          <p:cNvPicPr>
            <a:picLocks/>
          </p:cNvPicPr>
          <p:nvPr/>
        </p:nvPicPr>
        <p:blipFill>
          <a:blip r:embed="rId3" cstate="email">
            <a:alphaModFix amt="14000"/>
            <a:extLst>
              <a:ext uri="{28A0092B-C50C-407E-A947-70E740481C1C}">
                <a14:useLocalDpi xmlns:a14="http://schemas.microsoft.com/office/drawing/2010/main" val="0"/>
              </a:ext>
            </a:extLst>
          </a:blip>
          <a:stretch>
            <a:fillRect/>
          </a:stretch>
        </p:blipFill>
        <p:spPr>
          <a:xfrm>
            <a:off x="0" y="960385"/>
            <a:ext cx="9180000" cy="5940000"/>
          </a:xfrm>
          <a:prstGeom prst="rect">
            <a:avLst/>
          </a:prstGeom>
        </p:spPr>
      </p:pic>
      <p:sp>
        <p:nvSpPr>
          <p:cNvPr id="15" name="TextBox 14"/>
          <p:cNvSpPr txBox="1"/>
          <p:nvPr/>
        </p:nvSpPr>
        <p:spPr>
          <a:xfrm>
            <a:off x="6805703" y="120933"/>
            <a:ext cx="2366019" cy="707886"/>
          </a:xfrm>
          <a:prstGeom prst="rect">
            <a:avLst/>
          </a:prstGeom>
          <a:noFill/>
        </p:spPr>
        <p:txBody>
          <a:bodyPr wrap="square" rtlCol="0">
            <a:spAutoFit/>
          </a:bodyPr>
          <a:lstStyle/>
          <a:p>
            <a:r>
              <a:rPr lang="en-US" sz="4000" b="1" dirty="0" smtClean="0">
                <a:latin typeface="Helvetica Neue"/>
                <a:cs typeface="Helvetica Neue"/>
              </a:rPr>
              <a:t>Findings</a:t>
            </a:r>
            <a:endParaRPr lang="en-US" sz="4000" b="1" dirty="0">
              <a:latin typeface="Helvetica Neue"/>
              <a:cs typeface="Helvetica Neue"/>
            </a:endParaRPr>
          </a:p>
        </p:txBody>
      </p:sp>
      <p:sp>
        <p:nvSpPr>
          <p:cNvPr id="22" name="TextBox 21"/>
          <p:cNvSpPr txBox="1"/>
          <p:nvPr/>
        </p:nvSpPr>
        <p:spPr>
          <a:xfrm>
            <a:off x="181418" y="1414631"/>
            <a:ext cx="9897391" cy="954107"/>
          </a:xfrm>
          <a:prstGeom prst="rect">
            <a:avLst/>
          </a:prstGeom>
          <a:noFill/>
        </p:spPr>
        <p:txBody>
          <a:bodyPr wrap="square" rtlCol="0">
            <a:spAutoFit/>
          </a:bodyPr>
          <a:lstStyle/>
          <a:p>
            <a:r>
              <a:rPr lang="en-US" sz="2800" dirty="0" smtClean="0">
                <a:latin typeface="Helvetica Neue"/>
                <a:cs typeface="Helvetica Neue"/>
              </a:rPr>
              <a:t>The following stops me completing my</a:t>
            </a:r>
          </a:p>
          <a:p>
            <a:r>
              <a:rPr lang="en-US" sz="2800" dirty="0">
                <a:latin typeface="Helvetica Neue"/>
                <a:cs typeface="Helvetica Neue"/>
              </a:rPr>
              <a:t>c</a:t>
            </a:r>
            <a:r>
              <a:rPr lang="en-US" sz="2800" dirty="0" smtClean="0">
                <a:latin typeface="Helvetica Neue"/>
                <a:cs typeface="Helvetica Neue"/>
              </a:rPr>
              <a:t>oursework to the best of my ability</a:t>
            </a:r>
          </a:p>
        </p:txBody>
      </p:sp>
      <p:grpSp>
        <p:nvGrpSpPr>
          <p:cNvPr id="34" name="Group 33"/>
          <p:cNvGrpSpPr/>
          <p:nvPr/>
        </p:nvGrpSpPr>
        <p:grpSpPr>
          <a:xfrm>
            <a:off x="-35278" y="3159737"/>
            <a:ext cx="4593438" cy="1524850"/>
            <a:chOff x="-52918" y="3159737"/>
            <a:chExt cx="4593438" cy="1524850"/>
          </a:xfrm>
        </p:grpSpPr>
        <p:sp>
          <p:nvSpPr>
            <p:cNvPr id="26" name="TextBox 25"/>
            <p:cNvSpPr txBox="1"/>
            <p:nvPr/>
          </p:nvSpPr>
          <p:spPr>
            <a:xfrm>
              <a:off x="131080" y="3159737"/>
              <a:ext cx="4409440" cy="307777"/>
            </a:xfrm>
            <a:prstGeom prst="rect">
              <a:avLst/>
            </a:prstGeom>
            <a:noFill/>
          </p:spPr>
          <p:txBody>
            <a:bodyPr wrap="square" rtlCol="0">
              <a:spAutoFit/>
            </a:bodyPr>
            <a:lstStyle/>
            <a:p>
              <a:pPr algn="r"/>
              <a:r>
                <a:rPr lang="en-US" sz="1400" b="1" dirty="0" smtClean="0"/>
                <a:t>I do not have the technical skills I need</a:t>
              </a:r>
              <a:endParaRPr lang="en-US" sz="1400" b="1" dirty="0"/>
            </a:p>
          </p:txBody>
        </p:sp>
        <p:sp>
          <p:nvSpPr>
            <p:cNvPr id="27" name="TextBox 26"/>
            <p:cNvSpPr txBox="1"/>
            <p:nvPr/>
          </p:nvSpPr>
          <p:spPr>
            <a:xfrm>
              <a:off x="-52918" y="3539962"/>
              <a:ext cx="4593438" cy="307777"/>
            </a:xfrm>
            <a:prstGeom prst="rect">
              <a:avLst/>
            </a:prstGeom>
            <a:noFill/>
          </p:spPr>
          <p:txBody>
            <a:bodyPr wrap="square" rtlCol="0">
              <a:spAutoFit/>
            </a:bodyPr>
            <a:lstStyle/>
            <a:p>
              <a:pPr algn="r"/>
              <a:r>
                <a:rPr lang="en-US" sz="1400" b="1" dirty="0" smtClean="0"/>
                <a:t>I haven’t been inducted in the equipment/software I need</a:t>
              </a:r>
              <a:endParaRPr lang="en-US" sz="1400" b="1" dirty="0"/>
            </a:p>
          </p:txBody>
        </p:sp>
        <p:sp>
          <p:nvSpPr>
            <p:cNvPr id="28" name="TextBox 27"/>
            <p:cNvSpPr txBox="1"/>
            <p:nvPr/>
          </p:nvSpPr>
          <p:spPr>
            <a:xfrm>
              <a:off x="486680" y="3965667"/>
              <a:ext cx="4053840" cy="307777"/>
            </a:xfrm>
            <a:prstGeom prst="rect">
              <a:avLst/>
            </a:prstGeom>
            <a:noFill/>
          </p:spPr>
          <p:txBody>
            <a:bodyPr wrap="square" rtlCol="0">
              <a:spAutoFit/>
            </a:bodyPr>
            <a:lstStyle/>
            <a:p>
              <a:pPr algn="r"/>
              <a:r>
                <a:rPr lang="en-US" sz="1400" b="1" dirty="0" smtClean="0"/>
                <a:t>I can’t access the equipment/software I need</a:t>
              </a:r>
              <a:endParaRPr lang="en-US" sz="1400" b="1" dirty="0"/>
            </a:p>
          </p:txBody>
        </p:sp>
        <p:sp>
          <p:nvSpPr>
            <p:cNvPr id="29" name="TextBox 28"/>
            <p:cNvSpPr txBox="1"/>
            <p:nvPr/>
          </p:nvSpPr>
          <p:spPr>
            <a:xfrm>
              <a:off x="131080" y="4376810"/>
              <a:ext cx="4409440" cy="307777"/>
            </a:xfrm>
            <a:prstGeom prst="rect">
              <a:avLst/>
            </a:prstGeom>
            <a:noFill/>
          </p:spPr>
          <p:txBody>
            <a:bodyPr wrap="square" rtlCol="0">
              <a:spAutoFit/>
            </a:bodyPr>
            <a:lstStyle/>
            <a:p>
              <a:pPr algn="r"/>
              <a:r>
                <a:rPr lang="en-US" sz="1400" b="1" dirty="0" smtClean="0"/>
                <a:t>I don’t have enough access to working spaces with </a:t>
              </a:r>
              <a:r>
                <a:rPr lang="en-US" sz="1400" b="1" dirty="0" err="1" smtClean="0"/>
                <a:t>wifi</a:t>
              </a:r>
              <a:endParaRPr lang="en-US" sz="1400" b="1" dirty="0"/>
            </a:p>
          </p:txBody>
        </p:sp>
      </p:grpSp>
      <p:sp>
        <p:nvSpPr>
          <p:cNvPr id="35" name="TextBox 34"/>
          <p:cNvSpPr txBox="1"/>
          <p:nvPr/>
        </p:nvSpPr>
        <p:spPr>
          <a:xfrm rot="16200000">
            <a:off x="4330728" y="5268891"/>
            <a:ext cx="970262" cy="523220"/>
          </a:xfrm>
          <a:prstGeom prst="rect">
            <a:avLst/>
          </a:prstGeom>
          <a:noFill/>
        </p:spPr>
        <p:txBody>
          <a:bodyPr wrap="square" rtlCol="0">
            <a:spAutoFit/>
          </a:bodyPr>
          <a:lstStyle/>
          <a:p>
            <a:r>
              <a:rPr lang="en-US" sz="1400" b="1" i="1" dirty="0" smtClean="0"/>
              <a:t>Strongly disagree</a:t>
            </a:r>
            <a:endParaRPr lang="en-US" sz="1400" b="1" i="1" dirty="0"/>
          </a:p>
        </p:txBody>
      </p:sp>
      <p:sp>
        <p:nvSpPr>
          <p:cNvPr id="37" name="TextBox 36"/>
          <p:cNvSpPr txBox="1"/>
          <p:nvPr/>
        </p:nvSpPr>
        <p:spPr>
          <a:xfrm rot="16200000">
            <a:off x="8081096" y="5268891"/>
            <a:ext cx="970262" cy="523220"/>
          </a:xfrm>
          <a:prstGeom prst="rect">
            <a:avLst/>
          </a:prstGeom>
          <a:noFill/>
        </p:spPr>
        <p:txBody>
          <a:bodyPr wrap="square" rtlCol="0">
            <a:spAutoFit/>
          </a:bodyPr>
          <a:lstStyle/>
          <a:p>
            <a:r>
              <a:rPr lang="en-US" sz="1400" b="1" i="1" dirty="0" smtClean="0">
                <a:solidFill>
                  <a:srgbClr val="000000"/>
                </a:solidFill>
              </a:rPr>
              <a:t>Strongly agree</a:t>
            </a:r>
            <a:endParaRPr lang="en-US" sz="1400" b="1" i="1" dirty="0">
              <a:solidFill>
                <a:srgbClr val="000000"/>
              </a:solidFill>
            </a:endParaRPr>
          </a:p>
        </p:txBody>
      </p:sp>
      <p:pic>
        <p:nvPicPr>
          <p:cNvPr id="2" name="Picture 1" descr="Q03 image only 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733" y="2811513"/>
            <a:ext cx="4681907" cy="2433041"/>
          </a:xfrm>
          <a:prstGeom prst="rect">
            <a:avLst/>
          </a:prstGeom>
        </p:spPr>
      </p:pic>
    </p:spTree>
    <p:extLst>
      <p:ext uri="{BB962C8B-B14F-4D97-AF65-F5344CB8AC3E}">
        <p14:creationId xmlns:p14="http://schemas.microsoft.com/office/powerpoint/2010/main" val="10603755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32924" y="120933"/>
            <a:ext cx="1418641" cy="707886"/>
          </a:xfrm>
          <a:prstGeom prst="rect">
            <a:avLst/>
          </a:prstGeom>
          <a:noFill/>
        </p:spPr>
        <p:txBody>
          <a:bodyPr wrap="square" rtlCol="0">
            <a:spAutoFit/>
          </a:bodyPr>
          <a:lstStyle/>
          <a:p>
            <a:r>
              <a:rPr lang="en-US" sz="4000" b="1" dirty="0">
                <a:latin typeface="Helvetica Neue"/>
                <a:cs typeface="Helvetica Neue"/>
              </a:rPr>
              <a:t>S</a:t>
            </a:r>
            <a:r>
              <a:rPr lang="en-US" sz="4000" b="1" dirty="0" smtClean="0">
                <a:latin typeface="Helvetica Neue"/>
                <a:cs typeface="Helvetica Neue"/>
              </a:rPr>
              <a:t>o…</a:t>
            </a:r>
            <a:endParaRPr lang="en-US" sz="4000" b="1" dirty="0">
              <a:latin typeface="Helvetica Neue"/>
              <a:cs typeface="Helvetica Neue"/>
            </a:endParaRPr>
          </a:p>
        </p:txBody>
      </p:sp>
      <p:sp>
        <p:nvSpPr>
          <p:cNvPr id="4" name="TextBox 3"/>
          <p:cNvSpPr txBox="1"/>
          <p:nvPr/>
        </p:nvSpPr>
        <p:spPr>
          <a:xfrm>
            <a:off x="124496" y="3003209"/>
            <a:ext cx="8909668" cy="1323439"/>
          </a:xfrm>
          <a:prstGeom prst="rect">
            <a:avLst/>
          </a:prstGeom>
          <a:noFill/>
        </p:spPr>
        <p:txBody>
          <a:bodyPr wrap="square" rtlCol="0">
            <a:spAutoFit/>
          </a:bodyPr>
          <a:lstStyle/>
          <a:p>
            <a:pPr algn="ctr"/>
            <a:r>
              <a:rPr lang="en-US" sz="4000" dirty="0" smtClean="0">
                <a:solidFill>
                  <a:srgbClr val="FFFFFF"/>
                </a:solidFill>
                <a:latin typeface="Helvetica Neue"/>
                <a:cs typeface="Helvetica Neue"/>
              </a:rPr>
              <a:t>Course teams: </a:t>
            </a:r>
            <a:r>
              <a:rPr lang="en-US" sz="4000" dirty="0" err="1" smtClean="0">
                <a:solidFill>
                  <a:srgbClr val="FFFFFF"/>
                </a:solidFill>
                <a:latin typeface="Helvetica Neue"/>
                <a:cs typeface="Helvetica Neue"/>
              </a:rPr>
              <a:t>rationalise</a:t>
            </a:r>
            <a:r>
              <a:rPr lang="en-US" sz="4000" dirty="0" smtClean="0">
                <a:solidFill>
                  <a:srgbClr val="FFFFFF"/>
                </a:solidFill>
                <a:latin typeface="Helvetica Neue"/>
                <a:cs typeface="Helvetica Neue"/>
              </a:rPr>
              <a:t> </a:t>
            </a:r>
            <a:r>
              <a:rPr lang="en-US" sz="4000" i="1" dirty="0" smtClean="0">
                <a:solidFill>
                  <a:srgbClr val="40CE55"/>
                </a:solidFill>
                <a:latin typeface="Helvetica Neue"/>
                <a:cs typeface="Helvetica Neue"/>
              </a:rPr>
              <a:t>why</a:t>
            </a:r>
            <a:r>
              <a:rPr lang="en-US" sz="4000" dirty="0" smtClean="0">
                <a:solidFill>
                  <a:srgbClr val="40CE55"/>
                </a:solidFill>
                <a:latin typeface="Helvetica Neue"/>
                <a:cs typeface="Helvetica Neue"/>
              </a:rPr>
              <a:t> </a:t>
            </a:r>
            <a:r>
              <a:rPr lang="en-US" sz="4000" dirty="0" smtClean="0">
                <a:solidFill>
                  <a:srgbClr val="FFFFFF"/>
                </a:solidFill>
                <a:latin typeface="Helvetica Neue"/>
                <a:cs typeface="Helvetica Neue"/>
              </a:rPr>
              <a:t>as well as showing </a:t>
            </a:r>
            <a:r>
              <a:rPr lang="en-US" sz="4000" i="1" dirty="0" smtClean="0">
                <a:solidFill>
                  <a:srgbClr val="40CE55"/>
                </a:solidFill>
                <a:latin typeface="Helvetica Neue"/>
                <a:cs typeface="Helvetica Neue"/>
              </a:rPr>
              <a:t>how</a:t>
            </a:r>
            <a:endParaRPr lang="en-US" sz="4000" i="1" dirty="0">
              <a:solidFill>
                <a:srgbClr val="40CE55"/>
              </a:solidFill>
              <a:latin typeface="Helvetica Neue"/>
              <a:cs typeface="Helvetica Neue"/>
            </a:endParaRPr>
          </a:p>
        </p:txBody>
      </p:sp>
    </p:spTree>
    <p:extLst>
      <p:ext uri="{BB962C8B-B14F-4D97-AF65-F5344CB8AC3E}">
        <p14:creationId xmlns:p14="http://schemas.microsoft.com/office/powerpoint/2010/main" val="2137174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6638" y="120933"/>
            <a:ext cx="5744927" cy="707886"/>
          </a:xfrm>
          <a:prstGeom prst="rect">
            <a:avLst/>
          </a:prstGeom>
          <a:noFill/>
        </p:spPr>
        <p:txBody>
          <a:bodyPr wrap="square" rtlCol="0">
            <a:spAutoFit/>
          </a:bodyPr>
          <a:lstStyle/>
          <a:p>
            <a:r>
              <a:rPr lang="en-US" sz="4000" b="1" dirty="0" smtClean="0">
                <a:latin typeface="Helvetica Neue"/>
                <a:cs typeface="Helvetica Neue"/>
              </a:rPr>
              <a:t>A student perspective</a:t>
            </a:r>
            <a:endParaRPr lang="en-US" sz="4000" b="1" dirty="0">
              <a:latin typeface="Helvetica Neue"/>
              <a:cs typeface="Helvetica Neue"/>
            </a:endParaRPr>
          </a:p>
        </p:txBody>
      </p:sp>
      <p:sp>
        <p:nvSpPr>
          <p:cNvPr id="4" name="TextBox 3"/>
          <p:cNvSpPr txBox="1"/>
          <p:nvPr/>
        </p:nvSpPr>
        <p:spPr>
          <a:xfrm>
            <a:off x="446984" y="2690336"/>
            <a:ext cx="8399427" cy="1477328"/>
          </a:xfrm>
          <a:prstGeom prst="rect">
            <a:avLst/>
          </a:prstGeom>
          <a:noFill/>
          <a:effectLst>
            <a:glow rad="101600">
              <a:schemeClr val="accent3">
                <a:satMod val="175000"/>
                <a:alpha val="40000"/>
              </a:schemeClr>
            </a:glow>
          </a:effectLst>
        </p:spPr>
        <p:txBody>
          <a:bodyPr wrap="square" rtlCol="0">
            <a:spAutoFit/>
          </a:bodyPr>
          <a:lstStyle/>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UAL tools only part of the picture</a:t>
            </a:r>
          </a:p>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The boundaries are </a:t>
            </a:r>
            <a:r>
              <a:rPr lang="en-US" sz="4000" i="1" dirty="0" smtClean="0">
                <a:solidFill>
                  <a:srgbClr val="40CE55"/>
                </a:solidFill>
                <a:latin typeface="Helvetica Neue"/>
                <a:cs typeface="Helvetica Neue"/>
              </a:rPr>
              <a:t>fuzzy</a:t>
            </a:r>
            <a:endParaRPr lang="en-US" sz="4000" i="1" dirty="0">
              <a:solidFill>
                <a:srgbClr val="40CE55"/>
              </a:solidFill>
              <a:latin typeface="Helvetica Neue"/>
              <a:cs typeface="Helvetica Neue"/>
            </a:endParaRPr>
          </a:p>
        </p:txBody>
      </p:sp>
    </p:spTree>
    <p:extLst>
      <p:ext uri="{BB962C8B-B14F-4D97-AF65-F5344CB8AC3E}">
        <p14:creationId xmlns:p14="http://schemas.microsoft.com/office/powerpoint/2010/main" val="2863088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902" y="120933"/>
            <a:ext cx="5744927" cy="707886"/>
          </a:xfrm>
          <a:prstGeom prst="rect">
            <a:avLst/>
          </a:prstGeom>
          <a:noFill/>
        </p:spPr>
        <p:txBody>
          <a:bodyPr wrap="square" rtlCol="0">
            <a:spAutoFit/>
          </a:bodyPr>
          <a:lstStyle/>
          <a:p>
            <a:r>
              <a:rPr lang="en-US" sz="4000" b="1" dirty="0" smtClean="0">
                <a:latin typeface="Helvetica Neue"/>
                <a:cs typeface="Helvetica Neue"/>
              </a:rPr>
              <a:t>Complex negotiations</a:t>
            </a:r>
            <a:endParaRPr lang="en-US" sz="4000" b="1" dirty="0">
              <a:latin typeface="Helvetica Neue"/>
              <a:cs typeface="Helvetica Neue"/>
            </a:endParaRPr>
          </a:p>
        </p:txBody>
      </p:sp>
      <p:sp>
        <p:nvSpPr>
          <p:cNvPr id="4" name="TextBox 3"/>
          <p:cNvSpPr txBox="1"/>
          <p:nvPr/>
        </p:nvSpPr>
        <p:spPr>
          <a:xfrm>
            <a:off x="2448521" y="2344948"/>
            <a:ext cx="4246958" cy="2246769"/>
          </a:xfrm>
          <a:prstGeom prst="rect">
            <a:avLst/>
          </a:prstGeom>
          <a:noFill/>
          <a:effectLst>
            <a:glow rad="101600">
              <a:schemeClr val="accent3">
                <a:satMod val="175000"/>
                <a:alpha val="40000"/>
              </a:schemeClr>
            </a:glow>
          </a:effectLst>
        </p:spPr>
        <p:txBody>
          <a:bodyPr wrap="square" rtlCol="0">
            <a:spAutoFit/>
          </a:bodyPr>
          <a:lstStyle/>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Technology</a:t>
            </a:r>
          </a:p>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Practices</a:t>
            </a:r>
          </a:p>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Social spaces</a:t>
            </a:r>
            <a:endParaRPr lang="en-US" sz="4000" dirty="0">
              <a:solidFill>
                <a:srgbClr val="40CE55"/>
              </a:solidFill>
              <a:latin typeface="Helvetica Neue"/>
              <a:cs typeface="Helvetica Neue"/>
            </a:endParaRPr>
          </a:p>
        </p:txBody>
      </p:sp>
    </p:spTree>
    <p:extLst>
      <p:ext uri="{BB962C8B-B14F-4D97-AF65-F5344CB8AC3E}">
        <p14:creationId xmlns:p14="http://schemas.microsoft.com/office/powerpoint/2010/main" val="4133688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02-WCA-Fine-Ar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394" y="149424"/>
            <a:ext cx="9162875" cy="6475098"/>
          </a:xfrm>
          <a:prstGeom prst="rect">
            <a:avLst/>
          </a:prstGeom>
        </p:spPr>
      </p:pic>
    </p:spTree>
    <p:extLst>
      <p:ext uri="{BB962C8B-B14F-4D97-AF65-F5344CB8AC3E}">
        <p14:creationId xmlns:p14="http://schemas.microsoft.com/office/powerpoint/2010/main" val="12163554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4242" y="120933"/>
            <a:ext cx="3787869" cy="707886"/>
          </a:xfrm>
          <a:prstGeom prst="rect">
            <a:avLst/>
          </a:prstGeom>
          <a:noFill/>
        </p:spPr>
        <p:txBody>
          <a:bodyPr wrap="square" rtlCol="0">
            <a:spAutoFit/>
          </a:bodyPr>
          <a:lstStyle/>
          <a:p>
            <a:r>
              <a:rPr lang="en-US" sz="4000" b="1" dirty="0" smtClean="0">
                <a:latin typeface="Helvetica Neue"/>
                <a:cs typeface="Helvetica Neue"/>
              </a:rPr>
              <a:t>Our responses</a:t>
            </a:r>
            <a:endParaRPr lang="en-US" sz="4000" b="1" dirty="0">
              <a:latin typeface="Helvetica Neue"/>
              <a:cs typeface="Helvetica Neue"/>
            </a:endParaRPr>
          </a:p>
        </p:txBody>
      </p:sp>
      <p:sp>
        <p:nvSpPr>
          <p:cNvPr id="4" name="TextBox 3"/>
          <p:cNvSpPr txBox="1"/>
          <p:nvPr/>
        </p:nvSpPr>
        <p:spPr>
          <a:xfrm>
            <a:off x="821854" y="2382560"/>
            <a:ext cx="7500293" cy="2092881"/>
          </a:xfrm>
          <a:prstGeom prst="rect">
            <a:avLst/>
          </a:prstGeom>
          <a:noFill/>
          <a:effectLst>
            <a:glow rad="101600">
              <a:schemeClr val="accent3">
                <a:satMod val="175000"/>
                <a:alpha val="40000"/>
              </a:schemeClr>
            </a:glow>
          </a:effectLst>
        </p:spPr>
        <p:txBody>
          <a:bodyPr wrap="square" rtlCol="0">
            <a:spAutoFit/>
          </a:bodyPr>
          <a:lstStyle/>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4 new TEL coordinators</a:t>
            </a:r>
          </a:p>
          <a:p>
            <a:pPr marL="571500" indent="-571500">
              <a:spcAft>
                <a:spcPts val="1200"/>
              </a:spcAft>
              <a:buClr>
                <a:srgbClr val="40CE55"/>
              </a:buClr>
              <a:buFont typeface="Arial"/>
              <a:buChar char="•"/>
            </a:pPr>
            <a:r>
              <a:rPr lang="en-US" sz="4000" dirty="0" smtClean="0">
                <a:solidFill>
                  <a:srgbClr val="FFFFFF"/>
                </a:solidFill>
                <a:latin typeface="Helvetica Neue"/>
                <a:cs typeface="Helvetica Neue"/>
              </a:rPr>
              <a:t>Moodle upgrade – better architecture and navigation</a:t>
            </a:r>
          </a:p>
        </p:txBody>
      </p:sp>
    </p:spTree>
    <p:extLst>
      <p:ext uri="{BB962C8B-B14F-4D97-AF65-F5344CB8AC3E}">
        <p14:creationId xmlns:p14="http://schemas.microsoft.com/office/powerpoint/2010/main" val="1506701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9916" y="120933"/>
            <a:ext cx="6582196" cy="707886"/>
          </a:xfrm>
          <a:prstGeom prst="rect">
            <a:avLst/>
          </a:prstGeom>
          <a:noFill/>
        </p:spPr>
        <p:txBody>
          <a:bodyPr wrap="square" rtlCol="0">
            <a:spAutoFit/>
          </a:bodyPr>
          <a:lstStyle/>
          <a:p>
            <a:pPr algn="r"/>
            <a:r>
              <a:rPr lang="en-US" sz="4000" b="1" dirty="0" smtClean="0">
                <a:latin typeface="Helvetica Neue"/>
                <a:cs typeface="Helvetica Neue"/>
              </a:rPr>
              <a:t>Activity</a:t>
            </a:r>
            <a:endParaRPr lang="en-US" sz="4000" b="1" dirty="0">
              <a:latin typeface="Helvetica Neue"/>
              <a:cs typeface="Helvetica Neue"/>
            </a:endParaRPr>
          </a:p>
        </p:txBody>
      </p:sp>
      <p:sp>
        <p:nvSpPr>
          <p:cNvPr id="4" name="TextBox 3"/>
          <p:cNvSpPr txBox="1"/>
          <p:nvPr/>
        </p:nvSpPr>
        <p:spPr>
          <a:xfrm>
            <a:off x="2519916" y="3091313"/>
            <a:ext cx="7500293" cy="707886"/>
          </a:xfrm>
          <a:prstGeom prst="rect">
            <a:avLst/>
          </a:prstGeom>
          <a:noFill/>
          <a:effectLst>
            <a:glow rad="101600">
              <a:schemeClr val="accent3">
                <a:satMod val="175000"/>
                <a:alpha val="40000"/>
              </a:schemeClr>
            </a:glow>
          </a:effectLst>
        </p:spPr>
        <p:txBody>
          <a:bodyPr wrap="square" rtlCol="0">
            <a:spAutoFit/>
          </a:bodyPr>
          <a:lstStyle/>
          <a:p>
            <a:pPr>
              <a:spcAft>
                <a:spcPts val="1200"/>
              </a:spcAft>
              <a:buClr>
                <a:srgbClr val="40CE55"/>
              </a:buClr>
            </a:pPr>
            <a:r>
              <a:rPr lang="en-US" sz="4000" dirty="0" smtClean="0">
                <a:solidFill>
                  <a:srgbClr val="FFFFFF"/>
                </a:solidFill>
                <a:latin typeface="Helvetica Neue"/>
                <a:cs typeface="Helvetica Neue"/>
              </a:rPr>
              <a:t>Digital Capabilities</a:t>
            </a:r>
          </a:p>
        </p:txBody>
      </p:sp>
    </p:spTree>
    <p:extLst>
      <p:ext uri="{BB962C8B-B14F-4D97-AF65-F5344CB8AC3E}">
        <p14:creationId xmlns:p14="http://schemas.microsoft.com/office/powerpoint/2010/main" val="4065572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519916" y="120933"/>
            <a:ext cx="6582196" cy="707886"/>
          </a:xfrm>
          <a:prstGeom prst="rect">
            <a:avLst/>
          </a:prstGeom>
          <a:noFill/>
        </p:spPr>
        <p:txBody>
          <a:bodyPr wrap="square" rtlCol="0">
            <a:spAutoFit/>
          </a:bodyPr>
          <a:lstStyle/>
          <a:p>
            <a:pPr algn="r"/>
            <a:r>
              <a:rPr lang="en-US" sz="4000" b="1" dirty="0" err="1" smtClean="0">
                <a:latin typeface="Helvetica Neue"/>
                <a:cs typeface="Helvetica Neue"/>
              </a:rPr>
              <a:t>Jisc</a:t>
            </a:r>
            <a:endParaRPr lang="en-US" sz="4000" b="1" dirty="0">
              <a:latin typeface="Helvetica Neue"/>
              <a:cs typeface="Helvetica Neue"/>
            </a:endParaRPr>
          </a:p>
        </p:txBody>
      </p:sp>
      <p:sp>
        <p:nvSpPr>
          <p:cNvPr id="4" name="TextBox 3"/>
          <p:cNvSpPr txBox="1"/>
          <p:nvPr/>
        </p:nvSpPr>
        <p:spPr>
          <a:xfrm>
            <a:off x="2519916" y="3091313"/>
            <a:ext cx="7500293" cy="707886"/>
          </a:xfrm>
          <a:prstGeom prst="rect">
            <a:avLst/>
          </a:prstGeom>
          <a:noFill/>
          <a:effectLst>
            <a:glow rad="101600">
              <a:schemeClr val="accent3">
                <a:satMod val="175000"/>
                <a:alpha val="40000"/>
              </a:schemeClr>
            </a:glow>
          </a:effectLst>
        </p:spPr>
        <p:txBody>
          <a:bodyPr wrap="square" rtlCol="0">
            <a:spAutoFit/>
          </a:bodyPr>
          <a:lstStyle/>
          <a:p>
            <a:pPr>
              <a:spcAft>
                <a:spcPts val="1200"/>
              </a:spcAft>
              <a:buClr>
                <a:srgbClr val="40CE55"/>
              </a:buClr>
            </a:pPr>
            <a:r>
              <a:rPr lang="en-US" sz="4000" dirty="0" smtClean="0">
                <a:solidFill>
                  <a:srgbClr val="FFFFFF"/>
                </a:solidFill>
                <a:latin typeface="Helvetica Neue"/>
                <a:cs typeface="Helvetica Neue"/>
              </a:rPr>
              <a:t>Digital Capabilities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5021" y="0"/>
            <a:ext cx="6673958" cy="6858000"/>
          </a:xfrm>
          <a:prstGeom prst="rect">
            <a:avLst/>
          </a:prstGeom>
        </p:spPr>
      </p:pic>
    </p:spTree>
    <p:extLst>
      <p:ext uri="{BB962C8B-B14F-4D97-AF65-F5344CB8AC3E}">
        <p14:creationId xmlns:p14="http://schemas.microsoft.com/office/powerpoint/2010/main" val="2616352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1866" y="120933"/>
            <a:ext cx="1511822" cy="707886"/>
          </a:xfrm>
          <a:prstGeom prst="rect">
            <a:avLst/>
          </a:prstGeom>
          <a:noFill/>
        </p:spPr>
        <p:txBody>
          <a:bodyPr wrap="square" rtlCol="0">
            <a:spAutoFit/>
          </a:bodyPr>
          <a:lstStyle/>
          <a:p>
            <a:r>
              <a:rPr lang="en-US" sz="4000" b="1" dirty="0" smtClean="0">
                <a:latin typeface="Helvetica Neue"/>
                <a:cs typeface="Helvetica Neue"/>
              </a:rPr>
              <a:t>Why?</a:t>
            </a:r>
            <a:endParaRPr lang="en-US" sz="4000" b="1" dirty="0">
              <a:latin typeface="Helvetica Neue"/>
              <a:cs typeface="Helvetica Neue"/>
            </a:endParaRPr>
          </a:p>
        </p:txBody>
      </p:sp>
      <p:sp>
        <p:nvSpPr>
          <p:cNvPr id="5" name="TextBox 4"/>
          <p:cNvSpPr txBox="1"/>
          <p:nvPr/>
        </p:nvSpPr>
        <p:spPr>
          <a:xfrm>
            <a:off x="1266151" y="2305616"/>
            <a:ext cx="6611699" cy="2246769"/>
          </a:xfrm>
          <a:prstGeom prst="rect">
            <a:avLst/>
          </a:prstGeom>
          <a:noFill/>
        </p:spPr>
        <p:txBody>
          <a:bodyPr wrap="square" rtlCol="0">
            <a:spAutoFit/>
          </a:bodyPr>
          <a:lstStyle/>
          <a:p>
            <a:pPr marL="285750" indent="-285750">
              <a:spcAft>
                <a:spcPts val="1200"/>
              </a:spcAft>
              <a:buClr>
                <a:srgbClr val="40CE55"/>
              </a:buClr>
              <a:buFont typeface="Arial"/>
              <a:buChar char="•"/>
            </a:pPr>
            <a:r>
              <a:rPr lang="en-US" sz="4000" dirty="0" smtClean="0">
                <a:solidFill>
                  <a:schemeClr val="bg1"/>
                </a:solidFill>
                <a:latin typeface="Helvetica Neue"/>
                <a:cs typeface="Helvetica Neue"/>
              </a:rPr>
              <a:t>Seek student perspective</a:t>
            </a:r>
          </a:p>
          <a:p>
            <a:pPr marL="285750" indent="-285750">
              <a:spcAft>
                <a:spcPts val="1200"/>
              </a:spcAft>
              <a:buClr>
                <a:srgbClr val="40CE55"/>
              </a:buClr>
              <a:buFont typeface="Arial"/>
              <a:buChar char="•"/>
            </a:pPr>
            <a:r>
              <a:rPr lang="en-US" sz="4000" dirty="0" smtClean="0">
                <a:solidFill>
                  <a:schemeClr val="bg1"/>
                </a:solidFill>
                <a:latin typeface="Helvetica Neue"/>
                <a:cs typeface="Helvetica Neue"/>
              </a:rPr>
              <a:t>Provide Moodle data</a:t>
            </a:r>
          </a:p>
          <a:p>
            <a:pPr marL="285750" indent="-285750">
              <a:spcAft>
                <a:spcPts val="1200"/>
              </a:spcAft>
              <a:buClr>
                <a:srgbClr val="40CE55"/>
              </a:buClr>
              <a:buFont typeface="Arial"/>
              <a:buChar char="•"/>
            </a:pPr>
            <a:r>
              <a:rPr lang="en-US" sz="4000" dirty="0" smtClean="0">
                <a:solidFill>
                  <a:schemeClr val="bg1"/>
                </a:solidFill>
                <a:latin typeface="Helvetica Neue"/>
                <a:cs typeface="Helvetica Neue"/>
              </a:rPr>
              <a:t>Build on staff report</a:t>
            </a:r>
          </a:p>
        </p:txBody>
      </p:sp>
    </p:spTree>
    <p:extLst>
      <p:ext uri="{BB962C8B-B14F-4D97-AF65-F5344CB8AC3E}">
        <p14:creationId xmlns:p14="http://schemas.microsoft.com/office/powerpoint/2010/main" val="3157172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519916" y="3091313"/>
            <a:ext cx="7500293" cy="707886"/>
          </a:xfrm>
          <a:prstGeom prst="rect">
            <a:avLst/>
          </a:prstGeom>
          <a:noFill/>
          <a:effectLst>
            <a:glow rad="101600">
              <a:schemeClr val="accent3">
                <a:satMod val="175000"/>
                <a:alpha val="40000"/>
              </a:schemeClr>
            </a:glow>
          </a:effectLst>
        </p:spPr>
        <p:txBody>
          <a:bodyPr wrap="square" rtlCol="0">
            <a:spAutoFit/>
          </a:bodyPr>
          <a:lstStyle/>
          <a:p>
            <a:pPr>
              <a:spcAft>
                <a:spcPts val="1200"/>
              </a:spcAft>
              <a:buClr>
                <a:srgbClr val="40CE55"/>
              </a:buClr>
            </a:pPr>
            <a:r>
              <a:rPr lang="en-US" sz="4000" dirty="0" smtClean="0">
                <a:solidFill>
                  <a:srgbClr val="FFFFFF"/>
                </a:solidFill>
                <a:latin typeface="Helvetica Neue"/>
                <a:cs typeface="Helvetica Neue"/>
              </a:rPr>
              <a:t>Digital Capabilities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441" y="-1818561"/>
            <a:ext cx="9372600" cy="9372600"/>
          </a:xfrm>
          <a:prstGeom prst="rect">
            <a:avLst/>
          </a:prstGeom>
        </p:spPr>
      </p:pic>
    </p:spTree>
    <p:extLst>
      <p:ext uri="{BB962C8B-B14F-4D97-AF65-F5344CB8AC3E}">
        <p14:creationId xmlns:p14="http://schemas.microsoft.com/office/powerpoint/2010/main" val="3429083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519916" y="3091313"/>
            <a:ext cx="7500293" cy="707886"/>
          </a:xfrm>
          <a:prstGeom prst="rect">
            <a:avLst/>
          </a:prstGeom>
          <a:noFill/>
          <a:effectLst>
            <a:glow rad="101600">
              <a:schemeClr val="accent3">
                <a:satMod val="175000"/>
                <a:alpha val="40000"/>
              </a:schemeClr>
            </a:glow>
          </a:effectLst>
        </p:spPr>
        <p:txBody>
          <a:bodyPr wrap="square" rtlCol="0">
            <a:spAutoFit/>
          </a:bodyPr>
          <a:lstStyle/>
          <a:p>
            <a:pPr>
              <a:spcAft>
                <a:spcPts val="1200"/>
              </a:spcAft>
              <a:buClr>
                <a:srgbClr val="40CE55"/>
              </a:buClr>
            </a:pPr>
            <a:r>
              <a:rPr lang="en-US" sz="4000" dirty="0" smtClean="0">
                <a:solidFill>
                  <a:srgbClr val="FFFFFF"/>
                </a:solidFill>
                <a:latin typeface="Helvetica Neue"/>
                <a:cs typeface="Helvetica Neue"/>
              </a:rPr>
              <a:t>Digital Capabilities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515" y="-1864111"/>
            <a:ext cx="9564322" cy="9564322"/>
          </a:xfrm>
          <a:prstGeom prst="rect">
            <a:avLst/>
          </a:prstGeom>
        </p:spPr>
      </p:pic>
    </p:spTree>
    <p:extLst>
      <p:ext uri="{BB962C8B-B14F-4D97-AF65-F5344CB8AC3E}">
        <p14:creationId xmlns:p14="http://schemas.microsoft.com/office/powerpoint/2010/main" val="3328154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3161" y="3032125"/>
            <a:ext cx="3225218" cy="831850"/>
          </a:xfrm>
          <a:prstGeom prst="rect">
            <a:avLst/>
          </a:prstGeom>
        </p:spPr>
        <p:txBody>
          <a:bodyPr/>
          <a:lstStyle/>
          <a:p>
            <a:pPr algn="l"/>
            <a:r>
              <a:rPr lang="en-US" sz="4800" dirty="0" smtClean="0">
                <a:solidFill>
                  <a:srgbClr val="FFFFFF"/>
                </a:solidFill>
                <a:latin typeface="Helvetica Neue"/>
                <a:cs typeface="Helvetica Neue"/>
              </a:rPr>
              <a:t>Qualitative</a:t>
            </a:r>
            <a:endParaRPr lang="en-US" sz="4800" dirty="0">
              <a:solidFill>
                <a:srgbClr val="FFFFFF"/>
              </a:solidFill>
              <a:latin typeface="Helvetica Neue"/>
              <a:cs typeface="Helvetica Neue"/>
            </a:endParaRPr>
          </a:p>
        </p:txBody>
      </p:sp>
      <p:sp>
        <p:nvSpPr>
          <p:cNvPr id="4" name="TextBox 3"/>
          <p:cNvSpPr txBox="1"/>
          <p:nvPr/>
        </p:nvSpPr>
        <p:spPr>
          <a:xfrm>
            <a:off x="6543649" y="120933"/>
            <a:ext cx="2668366" cy="707886"/>
          </a:xfrm>
          <a:prstGeom prst="rect">
            <a:avLst/>
          </a:prstGeom>
          <a:noFill/>
        </p:spPr>
        <p:txBody>
          <a:bodyPr wrap="square" rtlCol="0">
            <a:spAutoFit/>
          </a:bodyPr>
          <a:lstStyle/>
          <a:p>
            <a:r>
              <a:rPr lang="en-US" sz="4000" b="1" dirty="0" smtClean="0">
                <a:latin typeface="Helvetica Neue"/>
                <a:cs typeface="Helvetica Neue"/>
              </a:rPr>
              <a:t>Approach</a:t>
            </a:r>
            <a:endParaRPr lang="en-US" sz="4000" b="1" dirty="0">
              <a:latin typeface="Helvetica Neue"/>
              <a:cs typeface="Helvetica Neue"/>
            </a:endParaRPr>
          </a:p>
        </p:txBody>
      </p:sp>
      <p:sp>
        <p:nvSpPr>
          <p:cNvPr id="5" name="Title 1"/>
          <p:cNvSpPr txBox="1">
            <a:spLocks/>
          </p:cNvSpPr>
          <p:nvPr/>
        </p:nvSpPr>
        <p:spPr>
          <a:xfrm>
            <a:off x="5206571" y="3032649"/>
            <a:ext cx="3561994" cy="831507"/>
          </a:xfrm>
          <a:prstGeom prst="rect">
            <a:avLst/>
          </a:prstGeom>
          <a:ln>
            <a:noFill/>
          </a:ln>
        </p:spPr>
        <p:txBody>
          <a:bodyPr/>
          <a:lstStyle>
            <a:lvl1pPr algn="ctr" defTabSz="457200" rtl="0" eaLnBrk="1" latinLnBrk="0" hangingPunct="1">
              <a:spcBef>
                <a:spcPct val="0"/>
              </a:spcBef>
              <a:buNone/>
              <a:defRPr sz="4000" kern="1200">
                <a:ln>
                  <a:noFill/>
                </a:ln>
                <a:solidFill>
                  <a:schemeClr val="bg1"/>
                </a:solidFill>
                <a:latin typeface="Helvetica Neue"/>
                <a:ea typeface="+mj-ea"/>
                <a:cs typeface="Helvetica Neue"/>
              </a:defRPr>
            </a:lvl1pPr>
          </a:lstStyle>
          <a:p>
            <a:pPr algn="l"/>
            <a:r>
              <a:rPr lang="en-US" sz="4800" dirty="0" smtClean="0"/>
              <a:t>Quantitative</a:t>
            </a:r>
            <a:endParaRPr lang="en-US" sz="4800" dirty="0"/>
          </a:p>
        </p:txBody>
      </p:sp>
      <p:sp>
        <p:nvSpPr>
          <p:cNvPr id="3" name="TextBox 2"/>
          <p:cNvSpPr txBox="1"/>
          <p:nvPr/>
        </p:nvSpPr>
        <p:spPr>
          <a:xfrm>
            <a:off x="816683" y="4102657"/>
            <a:ext cx="2386114" cy="969496"/>
          </a:xfrm>
          <a:prstGeom prst="rect">
            <a:avLst/>
          </a:prstGeom>
          <a:noFill/>
        </p:spPr>
        <p:txBody>
          <a:bodyPr wrap="none" rtlCol="0">
            <a:spAutoFit/>
          </a:bodyPr>
          <a:lstStyle/>
          <a:p>
            <a:pPr algn="ctr">
              <a:spcAft>
                <a:spcPts val="600"/>
              </a:spcAft>
            </a:pPr>
            <a:r>
              <a:rPr lang="en-US" sz="2800" dirty="0" smtClean="0">
                <a:solidFill>
                  <a:srgbClr val="FFFFFF"/>
                </a:solidFill>
                <a:latin typeface="Helvetica Neue"/>
                <a:cs typeface="Helvetica Neue"/>
              </a:rPr>
              <a:t>Focus groups</a:t>
            </a:r>
          </a:p>
          <a:p>
            <a:pPr algn="ctr">
              <a:spcAft>
                <a:spcPts val="600"/>
              </a:spcAft>
            </a:pPr>
            <a:r>
              <a:rPr lang="en-US" sz="2400" dirty="0" smtClean="0">
                <a:solidFill>
                  <a:srgbClr val="40CE55"/>
                </a:solidFill>
                <a:latin typeface="Helvetica Neue"/>
                <a:cs typeface="Helvetica Neue"/>
              </a:rPr>
              <a:t>10 students</a:t>
            </a:r>
            <a:endParaRPr lang="en-US" sz="2400" dirty="0">
              <a:solidFill>
                <a:srgbClr val="40CE55"/>
              </a:solidFill>
              <a:latin typeface="Helvetica Neue"/>
              <a:cs typeface="Helvetica Neue"/>
            </a:endParaRPr>
          </a:p>
        </p:txBody>
      </p:sp>
      <p:sp>
        <p:nvSpPr>
          <p:cNvPr id="6" name="TextBox 5"/>
          <p:cNvSpPr txBox="1"/>
          <p:nvPr/>
        </p:nvSpPr>
        <p:spPr>
          <a:xfrm>
            <a:off x="6046073" y="4102657"/>
            <a:ext cx="1975294" cy="969496"/>
          </a:xfrm>
          <a:prstGeom prst="rect">
            <a:avLst/>
          </a:prstGeom>
          <a:noFill/>
        </p:spPr>
        <p:txBody>
          <a:bodyPr wrap="none" rtlCol="0">
            <a:spAutoFit/>
          </a:bodyPr>
          <a:lstStyle/>
          <a:p>
            <a:pPr algn="ctr">
              <a:spcAft>
                <a:spcPts val="600"/>
              </a:spcAft>
            </a:pPr>
            <a:r>
              <a:rPr lang="en-US" sz="2800" dirty="0" smtClean="0">
                <a:solidFill>
                  <a:srgbClr val="FFFFFF"/>
                </a:solidFill>
                <a:latin typeface="Helvetica Neue"/>
                <a:cs typeface="Helvetica Neue"/>
              </a:rPr>
              <a:t>Survey</a:t>
            </a:r>
          </a:p>
          <a:p>
            <a:pPr algn="ctr">
              <a:spcAft>
                <a:spcPts val="600"/>
              </a:spcAft>
            </a:pPr>
            <a:r>
              <a:rPr lang="en-US" sz="2400" dirty="0" smtClean="0">
                <a:solidFill>
                  <a:srgbClr val="40CE55"/>
                </a:solidFill>
                <a:latin typeface="Helvetica Neue"/>
                <a:cs typeface="Helvetica Neue"/>
              </a:rPr>
              <a:t>433 students</a:t>
            </a:r>
            <a:endParaRPr lang="en-US" sz="2400" dirty="0">
              <a:solidFill>
                <a:srgbClr val="40CE55"/>
              </a:solidFill>
              <a:latin typeface="Helvetica Neue"/>
              <a:cs typeface="Helvetica Neue"/>
            </a:endParaRPr>
          </a:p>
        </p:txBody>
      </p:sp>
      <p:cxnSp>
        <p:nvCxnSpPr>
          <p:cNvPr id="8" name="Straight Arrow Connector 7"/>
          <p:cNvCxnSpPr/>
          <p:nvPr/>
        </p:nvCxnSpPr>
        <p:spPr>
          <a:xfrm>
            <a:off x="3864516" y="3508870"/>
            <a:ext cx="1080000" cy="0"/>
          </a:xfrm>
          <a:prstGeom prst="straightConnector1">
            <a:avLst/>
          </a:prstGeom>
          <a:ln w="762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3091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800" fill="hold"/>
                                        <p:tgtEl>
                                          <p:spTgt spid="5"/>
                                        </p:tgtEl>
                                        <p:attrNameLst>
                                          <p:attrName>ppt_x</p:attrName>
                                        </p:attrNameLst>
                                      </p:cBhvr>
                                      <p:tavLst>
                                        <p:tav tm="0">
                                          <p:val>
                                            <p:strVal val="0-#ppt_w/2"/>
                                          </p:val>
                                        </p:tav>
                                        <p:tav tm="100000">
                                          <p:val>
                                            <p:strVal val="#ppt_x"/>
                                          </p:val>
                                        </p:tav>
                                      </p:tavLst>
                                    </p:anim>
                                    <p:anim calcmode="lin" valueType="num">
                                      <p:cBhvr additive="base">
                                        <p:cTn id="20" dur="8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800" fill="hold"/>
                                        <p:tgtEl>
                                          <p:spTgt spid="3"/>
                                        </p:tgtEl>
                                        <p:attrNameLst>
                                          <p:attrName>ppt_x</p:attrName>
                                        </p:attrNameLst>
                                      </p:cBhvr>
                                      <p:tavLst>
                                        <p:tav tm="0">
                                          <p:val>
                                            <p:strVal val="#ppt_x"/>
                                          </p:val>
                                        </p:tav>
                                        <p:tav tm="100000">
                                          <p:val>
                                            <p:strVal val="#ppt_x"/>
                                          </p:val>
                                        </p:tav>
                                      </p:tavLst>
                                    </p:anim>
                                    <p:anim calcmode="lin" valueType="num">
                                      <p:cBhvr additive="base">
                                        <p:cTn id="26" dur="8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800" fill="hold"/>
                                        <p:tgtEl>
                                          <p:spTgt spid="6"/>
                                        </p:tgtEl>
                                        <p:attrNameLst>
                                          <p:attrName>ppt_x</p:attrName>
                                        </p:attrNameLst>
                                      </p:cBhvr>
                                      <p:tavLst>
                                        <p:tav tm="0">
                                          <p:val>
                                            <p:strVal val="#ppt_x"/>
                                          </p:val>
                                        </p:tav>
                                        <p:tav tm="100000">
                                          <p:val>
                                            <p:strVal val="#ppt_x"/>
                                          </p:val>
                                        </p:tav>
                                      </p:tavLst>
                                    </p:anim>
                                    <p:anim calcmode="lin" valueType="num">
                                      <p:cBhvr additive="base">
                                        <p:cTn id="32" dur="8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965" y="120933"/>
            <a:ext cx="2668366" cy="707886"/>
          </a:xfrm>
          <a:prstGeom prst="rect">
            <a:avLst/>
          </a:prstGeom>
          <a:noFill/>
        </p:spPr>
        <p:txBody>
          <a:bodyPr wrap="square" rtlCol="0">
            <a:spAutoFit/>
          </a:bodyPr>
          <a:lstStyle/>
          <a:p>
            <a:r>
              <a:rPr lang="en-US" sz="4000" b="1" dirty="0" smtClean="0">
                <a:latin typeface="Helvetica Neue"/>
                <a:cs typeface="Helvetica Neue"/>
              </a:rPr>
              <a:t>Anxiety</a:t>
            </a:r>
            <a:endParaRPr lang="en-US" sz="4000" b="1" dirty="0">
              <a:latin typeface="Helvetica Neue"/>
              <a:cs typeface="Helvetica Neue"/>
            </a:endParaRPr>
          </a:p>
        </p:txBody>
      </p:sp>
      <p:sp>
        <p:nvSpPr>
          <p:cNvPr id="3" name="TextBox 2"/>
          <p:cNvSpPr txBox="1"/>
          <p:nvPr/>
        </p:nvSpPr>
        <p:spPr>
          <a:xfrm>
            <a:off x="1360967" y="2767281"/>
            <a:ext cx="6241312" cy="1938992"/>
          </a:xfrm>
          <a:prstGeom prst="rect">
            <a:avLst/>
          </a:prstGeom>
          <a:noFill/>
        </p:spPr>
        <p:txBody>
          <a:bodyPr wrap="square" rtlCol="0">
            <a:spAutoFit/>
          </a:bodyPr>
          <a:lstStyle/>
          <a:p>
            <a:pPr algn="ctr"/>
            <a:r>
              <a:rPr lang="en-US" sz="4000" dirty="0" smtClean="0">
                <a:solidFill>
                  <a:srgbClr val="FFFFFF"/>
                </a:solidFill>
                <a:latin typeface="Helvetica Neue"/>
                <a:cs typeface="Helvetica Neue"/>
              </a:rPr>
              <a:t>A general state often</a:t>
            </a:r>
          </a:p>
          <a:p>
            <a:pPr algn="ctr"/>
            <a:r>
              <a:rPr lang="en-US" sz="4000" dirty="0" smtClean="0">
                <a:solidFill>
                  <a:srgbClr val="FFFFFF"/>
                </a:solidFill>
                <a:latin typeface="Helvetica Neue"/>
                <a:cs typeface="Helvetica Neue"/>
              </a:rPr>
              <a:t>amplified by </a:t>
            </a:r>
            <a:r>
              <a:rPr lang="en-US" sz="4000" i="1" dirty="0" smtClean="0">
                <a:solidFill>
                  <a:srgbClr val="40CE55"/>
                </a:solidFill>
                <a:latin typeface="Helvetica Neue"/>
                <a:cs typeface="Helvetica Neue"/>
              </a:rPr>
              <a:t>missing info </a:t>
            </a:r>
            <a:r>
              <a:rPr lang="en-US" sz="4000" dirty="0" smtClean="0">
                <a:solidFill>
                  <a:schemeClr val="bg1"/>
                </a:solidFill>
                <a:latin typeface="Helvetica Neue"/>
                <a:cs typeface="Helvetica Neue"/>
              </a:rPr>
              <a:t>or info in the </a:t>
            </a:r>
            <a:r>
              <a:rPr lang="en-US" sz="4000" i="1" dirty="0" smtClean="0">
                <a:solidFill>
                  <a:srgbClr val="40CE55"/>
                </a:solidFill>
                <a:latin typeface="Helvetica Neue"/>
                <a:cs typeface="Helvetica Neue"/>
              </a:rPr>
              <a:t>wrong place</a:t>
            </a:r>
            <a:endParaRPr lang="en-US" sz="4000" i="1" dirty="0">
              <a:solidFill>
                <a:srgbClr val="40CE55"/>
              </a:solidFill>
              <a:latin typeface="Helvetica Neue"/>
              <a:cs typeface="Helvetica Neue"/>
            </a:endParaRPr>
          </a:p>
        </p:txBody>
      </p:sp>
    </p:spTree>
    <p:extLst>
      <p:ext uri="{BB962C8B-B14F-4D97-AF65-F5344CB8AC3E}">
        <p14:creationId xmlns:p14="http://schemas.microsoft.com/office/powerpoint/2010/main" val="3012870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Report header uncropped.jpg"/>
          <p:cNvPicPr>
            <a:picLocks/>
          </p:cNvPicPr>
          <p:nvPr/>
        </p:nvPicPr>
        <p:blipFill>
          <a:blip r:embed="rId3" cstate="email">
            <a:alphaModFix amt="14000"/>
            <a:extLst>
              <a:ext uri="{28A0092B-C50C-407E-A947-70E740481C1C}">
                <a14:useLocalDpi xmlns:a14="http://schemas.microsoft.com/office/drawing/2010/main" val="0"/>
              </a:ext>
            </a:extLst>
          </a:blip>
          <a:stretch>
            <a:fillRect/>
          </a:stretch>
        </p:blipFill>
        <p:spPr>
          <a:xfrm>
            <a:off x="0" y="960385"/>
            <a:ext cx="9180000" cy="5940000"/>
          </a:xfrm>
          <a:prstGeom prst="rect">
            <a:avLst/>
          </a:prstGeom>
        </p:spPr>
      </p:pic>
      <p:sp>
        <p:nvSpPr>
          <p:cNvPr id="15" name="TextBox 14"/>
          <p:cNvSpPr txBox="1"/>
          <p:nvPr/>
        </p:nvSpPr>
        <p:spPr>
          <a:xfrm>
            <a:off x="6805703" y="120933"/>
            <a:ext cx="2366019" cy="707886"/>
          </a:xfrm>
          <a:prstGeom prst="rect">
            <a:avLst/>
          </a:prstGeom>
          <a:noFill/>
        </p:spPr>
        <p:txBody>
          <a:bodyPr wrap="square" rtlCol="0">
            <a:spAutoFit/>
          </a:bodyPr>
          <a:lstStyle/>
          <a:p>
            <a:r>
              <a:rPr lang="en-US" sz="4000" b="1" dirty="0" smtClean="0">
                <a:latin typeface="Helvetica Neue"/>
                <a:cs typeface="Helvetica Neue"/>
              </a:rPr>
              <a:t>Findings</a:t>
            </a:r>
            <a:endParaRPr lang="en-US" sz="4000" b="1" dirty="0">
              <a:latin typeface="Helvetica Neue"/>
              <a:cs typeface="Helvetica Neue"/>
            </a:endParaRPr>
          </a:p>
        </p:txBody>
      </p:sp>
      <p:sp>
        <p:nvSpPr>
          <p:cNvPr id="22" name="TextBox 21"/>
          <p:cNvSpPr txBox="1"/>
          <p:nvPr/>
        </p:nvSpPr>
        <p:spPr>
          <a:xfrm>
            <a:off x="181418" y="1414631"/>
            <a:ext cx="9897391" cy="954107"/>
          </a:xfrm>
          <a:prstGeom prst="rect">
            <a:avLst/>
          </a:prstGeom>
          <a:noFill/>
        </p:spPr>
        <p:txBody>
          <a:bodyPr wrap="square" rtlCol="0">
            <a:spAutoFit/>
          </a:bodyPr>
          <a:lstStyle/>
          <a:p>
            <a:r>
              <a:rPr lang="en-US" sz="2800" dirty="0" smtClean="0">
                <a:latin typeface="Helvetica Neue"/>
                <a:cs typeface="Helvetica Neue"/>
              </a:rPr>
              <a:t>Which of these things make</a:t>
            </a:r>
          </a:p>
          <a:p>
            <a:r>
              <a:rPr lang="en-US" sz="2800" dirty="0" smtClean="0">
                <a:latin typeface="Helvetica Neue"/>
                <a:cs typeface="Helvetica Neue"/>
              </a:rPr>
              <a:t>you anxious about your course? </a:t>
            </a:r>
          </a:p>
        </p:txBody>
      </p:sp>
      <p:sp>
        <p:nvSpPr>
          <p:cNvPr id="35" name="TextBox 34"/>
          <p:cNvSpPr txBox="1"/>
          <p:nvPr/>
        </p:nvSpPr>
        <p:spPr>
          <a:xfrm rot="16200000">
            <a:off x="4295448" y="5815762"/>
            <a:ext cx="970262" cy="523220"/>
          </a:xfrm>
          <a:prstGeom prst="rect">
            <a:avLst/>
          </a:prstGeom>
          <a:noFill/>
        </p:spPr>
        <p:txBody>
          <a:bodyPr wrap="square" rtlCol="0">
            <a:spAutoFit/>
          </a:bodyPr>
          <a:lstStyle/>
          <a:p>
            <a:r>
              <a:rPr lang="en-US" sz="1400" b="1" i="1" dirty="0" smtClean="0"/>
              <a:t>Not at all </a:t>
            </a:r>
          </a:p>
          <a:p>
            <a:r>
              <a:rPr lang="en-US" sz="1400" b="1" i="1" dirty="0" smtClean="0"/>
              <a:t>anxious</a:t>
            </a:r>
            <a:endParaRPr lang="en-US" sz="1400" b="1" i="1" dirty="0"/>
          </a:p>
        </p:txBody>
      </p:sp>
      <p:sp>
        <p:nvSpPr>
          <p:cNvPr id="37" name="TextBox 36"/>
          <p:cNvSpPr txBox="1"/>
          <p:nvPr/>
        </p:nvSpPr>
        <p:spPr>
          <a:xfrm rot="16200000">
            <a:off x="8116376" y="5815761"/>
            <a:ext cx="970262" cy="523220"/>
          </a:xfrm>
          <a:prstGeom prst="rect">
            <a:avLst/>
          </a:prstGeom>
          <a:noFill/>
        </p:spPr>
        <p:txBody>
          <a:bodyPr wrap="square" rtlCol="0">
            <a:spAutoFit/>
          </a:bodyPr>
          <a:lstStyle/>
          <a:p>
            <a:r>
              <a:rPr lang="en-US" sz="1400" b="1" i="1" dirty="0" smtClean="0"/>
              <a:t>Extremely </a:t>
            </a:r>
          </a:p>
          <a:p>
            <a:r>
              <a:rPr lang="en-US" sz="1400" b="1" i="1" dirty="0" smtClean="0"/>
              <a:t>anxious</a:t>
            </a:r>
            <a:endParaRPr lang="en-US" sz="1400" b="1" i="1" dirty="0"/>
          </a:p>
        </p:txBody>
      </p:sp>
      <p:grpSp>
        <p:nvGrpSpPr>
          <p:cNvPr id="3" name="Group 2"/>
          <p:cNvGrpSpPr/>
          <p:nvPr/>
        </p:nvGrpSpPr>
        <p:grpSpPr>
          <a:xfrm>
            <a:off x="17640" y="2913654"/>
            <a:ext cx="4116678" cy="2366760"/>
            <a:chOff x="42880" y="3159737"/>
            <a:chExt cx="4420720" cy="2366760"/>
          </a:xfrm>
        </p:grpSpPr>
        <p:grpSp>
          <p:nvGrpSpPr>
            <p:cNvPr id="34" name="Group 33"/>
            <p:cNvGrpSpPr/>
            <p:nvPr/>
          </p:nvGrpSpPr>
          <p:grpSpPr>
            <a:xfrm>
              <a:off x="42880" y="3159737"/>
              <a:ext cx="4409440" cy="1524850"/>
              <a:chOff x="131080" y="3159737"/>
              <a:chExt cx="4409440" cy="1524850"/>
            </a:xfrm>
          </p:grpSpPr>
          <p:sp>
            <p:nvSpPr>
              <p:cNvPr id="26" name="TextBox 25"/>
              <p:cNvSpPr txBox="1"/>
              <p:nvPr/>
            </p:nvSpPr>
            <p:spPr>
              <a:xfrm>
                <a:off x="131080" y="3159737"/>
                <a:ext cx="4409440" cy="307777"/>
              </a:xfrm>
              <a:prstGeom prst="rect">
                <a:avLst/>
              </a:prstGeom>
              <a:noFill/>
            </p:spPr>
            <p:txBody>
              <a:bodyPr wrap="square" rtlCol="0">
                <a:spAutoFit/>
              </a:bodyPr>
              <a:lstStyle/>
              <a:p>
                <a:pPr algn="r"/>
                <a:r>
                  <a:rPr lang="en-US" sz="1400" b="1" dirty="0" smtClean="0"/>
                  <a:t>I miss communications about important deadlines</a:t>
                </a:r>
                <a:endParaRPr lang="en-US" sz="1400" b="1" dirty="0"/>
              </a:p>
            </p:txBody>
          </p:sp>
          <p:sp>
            <p:nvSpPr>
              <p:cNvPr id="27" name="TextBox 26"/>
              <p:cNvSpPr txBox="1"/>
              <p:nvPr/>
            </p:nvSpPr>
            <p:spPr>
              <a:xfrm>
                <a:off x="486680" y="3539962"/>
                <a:ext cx="4053840" cy="307777"/>
              </a:xfrm>
              <a:prstGeom prst="rect">
                <a:avLst/>
              </a:prstGeom>
              <a:noFill/>
            </p:spPr>
            <p:txBody>
              <a:bodyPr wrap="square" rtlCol="0">
                <a:spAutoFit/>
              </a:bodyPr>
              <a:lstStyle/>
              <a:p>
                <a:pPr algn="r"/>
                <a:r>
                  <a:rPr lang="en-US" sz="1400" b="1" dirty="0" smtClean="0"/>
                  <a:t>I don’t know where to find course info online</a:t>
                </a:r>
                <a:endParaRPr lang="en-US" sz="1400" b="1" dirty="0"/>
              </a:p>
            </p:txBody>
          </p:sp>
          <p:sp>
            <p:nvSpPr>
              <p:cNvPr id="28" name="TextBox 27"/>
              <p:cNvSpPr txBox="1"/>
              <p:nvPr/>
            </p:nvSpPr>
            <p:spPr>
              <a:xfrm>
                <a:off x="486680" y="3965667"/>
                <a:ext cx="4053840" cy="307777"/>
              </a:xfrm>
              <a:prstGeom prst="rect">
                <a:avLst/>
              </a:prstGeom>
              <a:noFill/>
            </p:spPr>
            <p:txBody>
              <a:bodyPr wrap="square" rtlCol="0">
                <a:spAutoFit/>
              </a:bodyPr>
              <a:lstStyle/>
              <a:p>
                <a:pPr algn="r"/>
                <a:r>
                  <a:rPr lang="en-US" sz="1400" b="1" dirty="0" smtClean="0"/>
                  <a:t>I am overwhelmed by information</a:t>
                </a:r>
                <a:endParaRPr lang="en-US" sz="1400" b="1" dirty="0"/>
              </a:p>
            </p:txBody>
          </p:sp>
          <p:sp>
            <p:nvSpPr>
              <p:cNvPr id="29" name="TextBox 28"/>
              <p:cNvSpPr txBox="1"/>
              <p:nvPr/>
            </p:nvSpPr>
            <p:spPr>
              <a:xfrm>
                <a:off x="486680" y="4376810"/>
                <a:ext cx="4053840" cy="307777"/>
              </a:xfrm>
              <a:prstGeom prst="rect">
                <a:avLst/>
              </a:prstGeom>
              <a:noFill/>
            </p:spPr>
            <p:txBody>
              <a:bodyPr wrap="square" rtlCol="0">
                <a:spAutoFit/>
              </a:bodyPr>
              <a:lstStyle/>
              <a:p>
                <a:pPr algn="r"/>
                <a:r>
                  <a:rPr lang="en-US" sz="1400" b="1" dirty="0" smtClean="0"/>
                  <a:t>I  don’t feel ready to share my work online</a:t>
                </a:r>
                <a:endParaRPr lang="en-US" sz="1400" b="1" dirty="0"/>
              </a:p>
            </p:txBody>
          </p:sp>
        </p:grpSp>
        <p:sp>
          <p:nvSpPr>
            <p:cNvPr id="14" name="TextBox 13"/>
            <p:cNvSpPr txBox="1"/>
            <p:nvPr/>
          </p:nvSpPr>
          <p:spPr>
            <a:xfrm>
              <a:off x="409760" y="4758543"/>
              <a:ext cx="4053840" cy="307777"/>
            </a:xfrm>
            <a:prstGeom prst="rect">
              <a:avLst/>
            </a:prstGeom>
            <a:noFill/>
          </p:spPr>
          <p:txBody>
            <a:bodyPr wrap="square" rtlCol="0">
              <a:spAutoFit/>
            </a:bodyPr>
            <a:lstStyle/>
            <a:p>
              <a:pPr algn="r"/>
              <a:r>
                <a:rPr lang="en-US" sz="1400" b="1" dirty="0" smtClean="0"/>
                <a:t>I don’t feel comfortable using Facebook groups</a:t>
              </a:r>
              <a:endParaRPr lang="en-US" sz="1400" b="1" dirty="0"/>
            </a:p>
          </p:txBody>
        </p:sp>
        <p:sp>
          <p:nvSpPr>
            <p:cNvPr id="16" name="TextBox 15"/>
            <p:cNvSpPr txBox="1"/>
            <p:nvPr/>
          </p:nvSpPr>
          <p:spPr>
            <a:xfrm>
              <a:off x="398480" y="5218720"/>
              <a:ext cx="4053840" cy="307777"/>
            </a:xfrm>
            <a:prstGeom prst="rect">
              <a:avLst/>
            </a:prstGeom>
            <a:noFill/>
          </p:spPr>
          <p:txBody>
            <a:bodyPr wrap="square" rtlCol="0">
              <a:spAutoFit/>
            </a:bodyPr>
            <a:lstStyle/>
            <a:p>
              <a:pPr algn="r"/>
              <a:r>
                <a:rPr lang="en-US" sz="1400" b="1" dirty="0" smtClean="0"/>
                <a:t>I cannot contact my tutor online</a:t>
              </a:r>
              <a:endParaRPr lang="en-US" sz="1400" b="1" dirty="0"/>
            </a:p>
          </p:txBody>
        </p:sp>
      </p:grpSp>
      <p:pic>
        <p:nvPicPr>
          <p:cNvPr id="4" name="Picture 3" descr="Q02 image only 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863" y="2707408"/>
            <a:ext cx="4748688" cy="3000705"/>
          </a:xfrm>
          <a:prstGeom prst="rect">
            <a:avLst/>
          </a:prstGeom>
        </p:spPr>
      </p:pic>
    </p:spTree>
    <p:extLst>
      <p:ext uri="{BB962C8B-B14F-4D97-AF65-F5344CB8AC3E}">
        <p14:creationId xmlns:p14="http://schemas.microsoft.com/office/powerpoint/2010/main" val="39894127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Report header uncropped.jpg"/>
          <p:cNvPicPr>
            <a:picLocks/>
          </p:cNvPicPr>
          <p:nvPr/>
        </p:nvPicPr>
        <p:blipFill>
          <a:blip r:embed="rId3" cstate="email">
            <a:alphaModFix amt="14000"/>
            <a:extLst>
              <a:ext uri="{28A0092B-C50C-407E-A947-70E740481C1C}">
                <a14:useLocalDpi xmlns:a14="http://schemas.microsoft.com/office/drawing/2010/main" val="0"/>
              </a:ext>
            </a:extLst>
          </a:blip>
          <a:stretch>
            <a:fillRect/>
          </a:stretch>
        </p:blipFill>
        <p:spPr>
          <a:xfrm>
            <a:off x="0" y="960385"/>
            <a:ext cx="9180000" cy="5940000"/>
          </a:xfrm>
          <a:prstGeom prst="rect">
            <a:avLst/>
          </a:prstGeom>
        </p:spPr>
      </p:pic>
      <p:sp>
        <p:nvSpPr>
          <p:cNvPr id="15" name="TextBox 14"/>
          <p:cNvSpPr txBox="1"/>
          <p:nvPr/>
        </p:nvSpPr>
        <p:spPr>
          <a:xfrm>
            <a:off x="6805703" y="120933"/>
            <a:ext cx="2366019" cy="707886"/>
          </a:xfrm>
          <a:prstGeom prst="rect">
            <a:avLst/>
          </a:prstGeom>
          <a:noFill/>
        </p:spPr>
        <p:txBody>
          <a:bodyPr wrap="square" rtlCol="0">
            <a:spAutoFit/>
          </a:bodyPr>
          <a:lstStyle/>
          <a:p>
            <a:r>
              <a:rPr lang="en-US" sz="4000" b="1" dirty="0" smtClean="0">
                <a:latin typeface="Helvetica Neue"/>
                <a:cs typeface="Helvetica Neue"/>
              </a:rPr>
              <a:t>Findings</a:t>
            </a:r>
            <a:endParaRPr lang="en-US" sz="4000" b="1" dirty="0">
              <a:latin typeface="Helvetica Neue"/>
              <a:cs typeface="Helvetica Neue"/>
            </a:endParaRPr>
          </a:p>
        </p:txBody>
      </p:sp>
      <p:sp>
        <p:nvSpPr>
          <p:cNvPr id="22" name="TextBox 21"/>
          <p:cNvSpPr txBox="1"/>
          <p:nvPr/>
        </p:nvSpPr>
        <p:spPr>
          <a:xfrm>
            <a:off x="181418" y="1414631"/>
            <a:ext cx="9897391" cy="954107"/>
          </a:xfrm>
          <a:prstGeom prst="rect">
            <a:avLst/>
          </a:prstGeom>
          <a:noFill/>
        </p:spPr>
        <p:txBody>
          <a:bodyPr wrap="square" rtlCol="0">
            <a:spAutoFit/>
          </a:bodyPr>
          <a:lstStyle/>
          <a:p>
            <a:r>
              <a:rPr lang="en-US" sz="2800" dirty="0" smtClean="0">
                <a:latin typeface="Helvetica Neue"/>
                <a:cs typeface="Helvetica Neue"/>
              </a:rPr>
              <a:t>I can easily find course information </a:t>
            </a:r>
          </a:p>
          <a:p>
            <a:r>
              <a:rPr lang="en-US" sz="2800" dirty="0">
                <a:latin typeface="Helvetica Neue"/>
                <a:cs typeface="Helvetica Neue"/>
              </a:rPr>
              <a:t>o</a:t>
            </a:r>
            <a:r>
              <a:rPr lang="en-US" sz="2800" dirty="0" smtClean="0">
                <a:latin typeface="Helvetica Neue"/>
                <a:cs typeface="Helvetica Neue"/>
              </a:rPr>
              <a:t>n Moodle</a:t>
            </a:r>
          </a:p>
        </p:txBody>
      </p:sp>
      <p:sp>
        <p:nvSpPr>
          <p:cNvPr id="3" name="TextBox 2"/>
          <p:cNvSpPr txBox="1"/>
          <p:nvPr/>
        </p:nvSpPr>
        <p:spPr>
          <a:xfrm>
            <a:off x="181418" y="5204260"/>
            <a:ext cx="7355772" cy="1477328"/>
          </a:xfrm>
          <a:prstGeom prst="rect">
            <a:avLst/>
          </a:prstGeom>
          <a:noFill/>
        </p:spPr>
        <p:txBody>
          <a:bodyPr wrap="square" rtlCol="0">
            <a:spAutoFit/>
          </a:bodyPr>
          <a:lstStyle/>
          <a:p>
            <a:r>
              <a:rPr lang="en-US" dirty="0" smtClean="0"/>
              <a:t>Strongly agree – </a:t>
            </a:r>
            <a:r>
              <a:rPr lang="en-US" b="1" dirty="0" smtClean="0"/>
              <a:t>9%</a:t>
            </a:r>
          </a:p>
          <a:p>
            <a:r>
              <a:rPr lang="en-US" dirty="0" smtClean="0"/>
              <a:t>Agree – </a:t>
            </a:r>
            <a:r>
              <a:rPr lang="en-US" b="1" dirty="0" smtClean="0"/>
              <a:t>37%</a:t>
            </a:r>
          </a:p>
          <a:p>
            <a:r>
              <a:rPr lang="en-US" dirty="0" smtClean="0"/>
              <a:t>Neither agree no disagree - </a:t>
            </a:r>
            <a:r>
              <a:rPr lang="en-US" b="1" dirty="0" smtClean="0"/>
              <a:t>22%</a:t>
            </a:r>
          </a:p>
          <a:p>
            <a:r>
              <a:rPr lang="en-US" dirty="0" smtClean="0"/>
              <a:t>Disagree – </a:t>
            </a:r>
            <a:r>
              <a:rPr lang="en-US" b="1" dirty="0" smtClean="0"/>
              <a:t>24%</a:t>
            </a:r>
          </a:p>
          <a:p>
            <a:r>
              <a:rPr lang="en-US" dirty="0" smtClean="0"/>
              <a:t>Strongly disagree –</a:t>
            </a:r>
            <a:r>
              <a:rPr lang="en-US" b="1" dirty="0" smtClean="0"/>
              <a:t> 8%</a:t>
            </a:r>
            <a:endParaRPr lang="en-US" b="1" dirty="0"/>
          </a:p>
        </p:txBody>
      </p:sp>
      <p:sp>
        <p:nvSpPr>
          <p:cNvPr id="16" name="TextBox 15"/>
          <p:cNvSpPr txBox="1"/>
          <p:nvPr/>
        </p:nvSpPr>
        <p:spPr>
          <a:xfrm rot="16200000">
            <a:off x="78599" y="4210547"/>
            <a:ext cx="970262" cy="523220"/>
          </a:xfrm>
          <a:prstGeom prst="rect">
            <a:avLst/>
          </a:prstGeom>
          <a:noFill/>
        </p:spPr>
        <p:txBody>
          <a:bodyPr wrap="square" rtlCol="0">
            <a:spAutoFit/>
          </a:bodyPr>
          <a:lstStyle/>
          <a:p>
            <a:r>
              <a:rPr lang="en-US" sz="1400" b="1" i="1" dirty="0" smtClean="0"/>
              <a:t>Strongly disagree</a:t>
            </a:r>
            <a:endParaRPr lang="en-US" sz="1400" b="1" i="1" dirty="0"/>
          </a:p>
        </p:txBody>
      </p:sp>
      <p:sp>
        <p:nvSpPr>
          <p:cNvPr id="17" name="TextBox 16"/>
          <p:cNvSpPr txBox="1"/>
          <p:nvPr/>
        </p:nvSpPr>
        <p:spPr>
          <a:xfrm rot="16200000">
            <a:off x="5381804" y="4210547"/>
            <a:ext cx="970262" cy="523220"/>
          </a:xfrm>
          <a:prstGeom prst="rect">
            <a:avLst/>
          </a:prstGeom>
          <a:noFill/>
        </p:spPr>
        <p:txBody>
          <a:bodyPr wrap="square" rtlCol="0">
            <a:spAutoFit/>
          </a:bodyPr>
          <a:lstStyle/>
          <a:p>
            <a:r>
              <a:rPr lang="en-US" sz="1400" b="1" i="1" dirty="0" smtClean="0"/>
              <a:t>Strongly agree</a:t>
            </a:r>
          </a:p>
        </p:txBody>
      </p:sp>
      <p:pic>
        <p:nvPicPr>
          <p:cNvPr id="4" name="Picture 3" descr="Q07 image only 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8" y="2641600"/>
            <a:ext cx="6515100" cy="1562100"/>
          </a:xfrm>
          <a:prstGeom prst="rect">
            <a:avLst/>
          </a:prstGeom>
        </p:spPr>
      </p:pic>
    </p:spTree>
    <p:extLst>
      <p:ext uri="{BB962C8B-B14F-4D97-AF65-F5344CB8AC3E}">
        <p14:creationId xmlns:p14="http://schemas.microsoft.com/office/powerpoint/2010/main" val="26163343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Report header uncropped.jpg"/>
          <p:cNvPicPr>
            <a:picLocks/>
          </p:cNvPicPr>
          <p:nvPr/>
        </p:nvPicPr>
        <p:blipFill>
          <a:blip r:embed="rId3" cstate="email">
            <a:alphaModFix amt="14000"/>
            <a:extLst>
              <a:ext uri="{28A0092B-C50C-407E-A947-70E740481C1C}">
                <a14:useLocalDpi xmlns:a14="http://schemas.microsoft.com/office/drawing/2010/main" val="0"/>
              </a:ext>
            </a:extLst>
          </a:blip>
          <a:stretch>
            <a:fillRect/>
          </a:stretch>
        </p:blipFill>
        <p:spPr>
          <a:xfrm>
            <a:off x="0" y="960385"/>
            <a:ext cx="9180000" cy="5940000"/>
          </a:xfrm>
          <a:prstGeom prst="rect">
            <a:avLst/>
          </a:prstGeom>
        </p:spPr>
      </p:pic>
      <p:sp>
        <p:nvSpPr>
          <p:cNvPr id="15" name="TextBox 14"/>
          <p:cNvSpPr txBox="1"/>
          <p:nvPr/>
        </p:nvSpPr>
        <p:spPr>
          <a:xfrm>
            <a:off x="6805703" y="120933"/>
            <a:ext cx="2366019" cy="707886"/>
          </a:xfrm>
          <a:prstGeom prst="rect">
            <a:avLst/>
          </a:prstGeom>
          <a:noFill/>
        </p:spPr>
        <p:txBody>
          <a:bodyPr wrap="square" rtlCol="0">
            <a:spAutoFit/>
          </a:bodyPr>
          <a:lstStyle/>
          <a:p>
            <a:r>
              <a:rPr lang="en-US" sz="4000" b="1" dirty="0" smtClean="0">
                <a:latin typeface="Helvetica Neue"/>
                <a:cs typeface="Helvetica Neue"/>
              </a:rPr>
              <a:t>Findings</a:t>
            </a:r>
            <a:endParaRPr lang="en-US" sz="4000" b="1" dirty="0">
              <a:latin typeface="Helvetica Neue"/>
              <a:cs typeface="Helvetica Neue"/>
            </a:endParaRPr>
          </a:p>
        </p:txBody>
      </p:sp>
      <p:sp>
        <p:nvSpPr>
          <p:cNvPr id="22" name="TextBox 21"/>
          <p:cNvSpPr txBox="1"/>
          <p:nvPr/>
        </p:nvSpPr>
        <p:spPr>
          <a:xfrm>
            <a:off x="181418" y="1414631"/>
            <a:ext cx="9897391" cy="954107"/>
          </a:xfrm>
          <a:prstGeom prst="rect">
            <a:avLst/>
          </a:prstGeom>
          <a:noFill/>
        </p:spPr>
        <p:txBody>
          <a:bodyPr wrap="square" rtlCol="0">
            <a:spAutoFit/>
          </a:bodyPr>
          <a:lstStyle/>
          <a:p>
            <a:r>
              <a:rPr lang="en-US" sz="2800" dirty="0" smtClean="0">
                <a:latin typeface="Helvetica Neue"/>
                <a:cs typeface="Helvetica Neue"/>
              </a:rPr>
              <a:t>How important is the following </a:t>
            </a:r>
          </a:p>
          <a:p>
            <a:r>
              <a:rPr lang="en-US" sz="2800" dirty="0" smtClean="0">
                <a:latin typeface="Helvetica Neue"/>
                <a:cs typeface="Helvetica Neue"/>
              </a:rPr>
              <a:t>information to you? </a:t>
            </a:r>
          </a:p>
        </p:txBody>
      </p:sp>
      <p:grpSp>
        <p:nvGrpSpPr>
          <p:cNvPr id="34" name="Group 33"/>
          <p:cNvGrpSpPr/>
          <p:nvPr/>
        </p:nvGrpSpPr>
        <p:grpSpPr>
          <a:xfrm>
            <a:off x="42880" y="3159737"/>
            <a:ext cx="4409440" cy="1524850"/>
            <a:chOff x="131080" y="3159737"/>
            <a:chExt cx="4409440" cy="1524850"/>
          </a:xfrm>
        </p:grpSpPr>
        <p:sp>
          <p:nvSpPr>
            <p:cNvPr id="26" name="TextBox 25"/>
            <p:cNvSpPr txBox="1"/>
            <p:nvPr/>
          </p:nvSpPr>
          <p:spPr>
            <a:xfrm>
              <a:off x="131080" y="3159737"/>
              <a:ext cx="4409440" cy="307777"/>
            </a:xfrm>
            <a:prstGeom prst="rect">
              <a:avLst/>
            </a:prstGeom>
            <a:noFill/>
          </p:spPr>
          <p:txBody>
            <a:bodyPr wrap="square" rtlCol="0">
              <a:spAutoFit/>
            </a:bodyPr>
            <a:lstStyle/>
            <a:p>
              <a:pPr algn="r"/>
              <a:r>
                <a:rPr lang="en-US" sz="1400" b="1" dirty="0" smtClean="0"/>
                <a:t>Where &amp; when my lectures/classes are being delivered</a:t>
              </a:r>
              <a:endParaRPr lang="en-US" sz="1400" b="1" dirty="0"/>
            </a:p>
          </p:txBody>
        </p:sp>
        <p:sp>
          <p:nvSpPr>
            <p:cNvPr id="27" name="TextBox 26"/>
            <p:cNvSpPr txBox="1"/>
            <p:nvPr/>
          </p:nvSpPr>
          <p:spPr>
            <a:xfrm>
              <a:off x="486680" y="3539962"/>
              <a:ext cx="4053840" cy="307777"/>
            </a:xfrm>
            <a:prstGeom prst="rect">
              <a:avLst/>
            </a:prstGeom>
            <a:noFill/>
          </p:spPr>
          <p:txBody>
            <a:bodyPr wrap="square" rtlCol="0">
              <a:spAutoFit/>
            </a:bodyPr>
            <a:lstStyle/>
            <a:p>
              <a:pPr algn="r"/>
              <a:r>
                <a:rPr lang="en-US" sz="1400" b="1" dirty="0" smtClean="0"/>
                <a:t>Who is delivering the lecture/class</a:t>
              </a:r>
              <a:endParaRPr lang="en-US" sz="1400" b="1" dirty="0"/>
            </a:p>
          </p:txBody>
        </p:sp>
        <p:sp>
          <p:nvSpPr>
            <p:cNvPr id="28" name="TextBox 27"/>
            <p:cNvSpPr txBox="1"/>
            <p:nvPr/>
          </p:nvSpPr>
          <p:spPr>
            <a:xfrm>
              <a:off x="486680" y="3965667"/>
              <a:ext cx="4053840" cy="307777"/>
            </a:xfrm>
            <a:prstGeom prst="rect">
              <a:avLst/>
            </a:prstGeom>
            <a:noFill/>
          </p:spPr>
          <p:txBody>
            <a:bodyPr wrap="square" rtlCol="0">
              <a:spAutoFit/>
            </a:bodyPr>
            <a:lstStyle/>
            <a:p>
              <a:pPr algn="r"/>
              <a:r>
                <a:rPr lang="en-US" sz="1400" b="1" dirty="0" smtClean="0"/>
                <a:t>Related lecture/class materials</a:t>
              </a:r>
              <a:endParaRPr lang="en-US" sz="1400" b="1" dirty="0"/>
            </a:p>
          </p:txBody>
        </p:sp>
        <p:sp>
          <p:nvSpPr>
            <p:cNvPr id="29" name="TextBox 28"/>
            <p:cNvSpPr txBox="1"/>
            <p:nvPr/>
          </p:nvSpPr>
          <p:spPr>
            <a:xfrm>
              <a:off x="486680" y="4376810"/>
              <a:ext cx="4053840" cy="307777"/>
            </a:xfrm>
            <a:prstGeom prst="rect">
              <a:avLst/>
            </a:prstGeom>
            <a:noFill/>
          </p:spPr>
          <p:txBody>
            <a:bodyPr wrap="square" rtlCol="0">
              <a:spAutoFit/>
            </a:bodyPr>
            <a:lstStyle/>
            <a:p>
              <a:pPr algn="r"/>
              <a:r>
                <a:rPr lang="en-US" sz="1400" b="1" dirty="0" smtClean="0"/>
                <a:t>Tutor feedback &amp; assessment results</a:t>
              </a:r>
              <a:endParaRPr lang="en-US" sz="1400" b="1" dirty="0"/>
            </a:p>
          </p:txBody>
        </p:sp>
      </p:grpSp>
      <p:sp>
        <p:nvSpPr>
          <p:cNvPr id="35" name="TextBox 34"/>
          <p:cNvSpPr txBox="1"/>
          <p:nvPr/>
        </p:nvSpPr>
        <p:spPr>
          <a:xfrm rot="16200000">
            <a:off x="4295448" y="5357096"/>
            <a:ext cx="970262" cy="523220"/>
          </a:xfrm>
          <a:prstGeom prst="rect">
            <a:avLst/>
          </a:prstGeom>
          <a:noFill/>
        </p:spPr>
        <p:txBody>
          <a:bodyPr wrap="square" rtlCol="0">
            <a:spAutoFit/>
          </a:bodyPr>
          <a:lstStyle/>
          <a:p>
            <a:r>
              <a:rPr lang="en-US" sz="1400" b="1" i="1" dirty="0" smtClean="0"/>
              <a:t>Not at all </a:t>
            </a:r>
          </a:p>
          <a:p>
            <a:r>
              <a:rPr lang="en-US" sz="1400" b="1" i="1" dirty="0" smtClean="0"/>
              <a:t>important</a:t>
            </a:r>
            <a:endParaRPr lang="en-US" sz="1400" b="1" i="1" dirty="0"/>
          </a:p>
        </p:txBody>
      </p:sp>
      <p:sp>
        <p:nvSpPr>
          <p:cNvPr id="37" name="TextBox 36"/>
          <p:cNvSpPr txBox="1"/>
          <p:nvPr/>
        </p:nvSpPr>
        <p:spPr>
          <a:xfrm rot="16200000">
            <a:off x="8116376" y="5357096"/>
            <a:ext cx="970262" cy="523220"/>
          </a:xfrm>
          <a:prstGeom prst="rect">
            <a:avLst/>
          </a:prstGeom>
          <a:noFill/>
        </p:spPr>
        <p:txBody>
          <a:bodyPr wrap="square" rtlCol="0">
            <a:spAutoFit/>
          </a:bodyPr>
          <a:lstStyle/>
          <a:p>
            <a:r>
              <a:rPr lang="en-US" sz="1400" b="1" i="1" dirty="0" smtClean="0"/>
              <a:t>Extremely </a:t>
            </a:r>
          </a:p>
          <a:p>
            <a:r>
              <a:rPr lang="en-US" sz="1400" b="1" i="1" dirty="0" smtClean="0"/>
              <a:t>important</a:t>
            </a:r>
            <a:endParaRPr lang="en-US" sz="1400" b="1" i="1" dirty="0"/>
          </a:p>
        </p:txBody>
      </p:sp>
      <p:pic>
        <p:nvPicPr>
          <p:cNvPr id="38" name="Picture 37" descr="Q01 image only 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888" y="2646174"/>
            <a:ext cx="5124819" cy="2522682"/>
          </a:xfrm>
          <a:prstGeom prst="rect">
            <a:avLst/>
          </a:prstGeom>
        </p:spPr>
      </p:pic>
    </p:spTree>
    <p:extLst>
      <p:ext uri="{BB962C8B-B14F-4D97-AF65-F5344CB8AC3E}">
        <p14:creationId xmlns:p14="http://schemas.microsoft.com/office/powerpoint/2010/main" val="27220338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2655" y="120933"/>
            <a:ext cx="1378295" cy="707886"/>
          </a:xfrm>
          <a:prstGeom prst="rect">
            <a:avLst/>
          </a:prstGeom>
          <a:noFill/>
        </p:spPr>
        <p:txBody>
          <a:bodyPr wrap="square" rtlCol="0">
            <a:spAutoFit/>
          </a:bodyPr>
          <a:lstStyle/>
          <a:p>
            <a:r>
              <a:rPr lang="en-US" sz="4000" b="1" dirty="0" smtClean="0">
                <a:latin typeface="Helvetica Neue"/>
                <a:cs typeface="Helvetica Neue"/>
              </a:rPr>
              <a:t>So…</a:t>
            </a:r>
            <a:endParaRPr lang="en-US" sz="4000" b="1" dirty="0">
              <a:latin typeface="Helvetica Neue"/>
              <a:cs typeface="Helvetica Neue"/>
            </a:endParaRPr>
          </a:p>
        </p:txBody>
      </p:sp>
      <p:sp>
        <p:nvSpPr>
          <p:cNvPr id="3" name="TextBox 2"/>
          <p:cNvSpPr txBox="1"/>
          <p:nvPr/>
        </p:nvSpPr>
        <p:spPr>
          <a:xfrm>
            <a:off x="318743" y="2767281"/>
            <a:ext cx="8506515" cy="2554545"/>
          </a:xfrm>
          <a:prstGeom prst="rect">
            <a:avLst/>
          </a:prstGeom>
          <a:noFill/>
        </p:spPr>
        <p:txBody>
          <a:bodyPr wrap="square" rtlCol="0">
            <a:spAutoFit/>
          </a:bodyPr>
          <a:lstStyle/>
          <a:p>
            <a:pPr algn="ctr"/>
            <a:r>
              <a:rPr lang="en-US" sz="4000" dirty="0">
                <a:solidFill>
                  <a:srgbClr val="FFFFFF"/>
                </a:solidFill>
                <a:latin typeface="Helvetica Neue"/>
                <a:cs typeface="Helvetica Neue"/>
              </a:rPr>
              <a:t>C</a:t>
            </a:r>
            <a:r>
              <a:rPr lang="en-US" sz="4000" dirty="0" smtClean="0">
                <a:solidFill>
                  <a:srgbClr val="FFFFFF"/>
                </a:solidFill>
                <a:latin typeface="Helvetica Neue"/>
                <a:cs typeface="Helvetica Neue"/>
              </a:rPr>
              <a:t>ourse teams </a:t>
            </a:r>
            <a:r>
              <a:rPr lang="en-US" sz="4000" dirty="0" smtClean="0">
                <a:solidFill>
                  <a:schemeClr val="bg1"/>
                </a:solidFill>
                <a:latin typeface="Helvetica Neue"/>
                <a:cs typeface="Helvetica Neue"/>
              </a:rPr>
              <a:t>have</a:t>
            </a:r>
            <a:r>
              <a:rPr lang="en-US" sz="4000" dirty="0" smtClean="0">
                <a:solidFill>
                  <a:srgbClr val="40CE55"/>
                </a:solidFill>
                <a:latin typeface="Helvetica Neue"/>
                <a:cs typeface="Helvetica Neue"/>
              </a:rPr>
              <a:t> </a:t>
            </a:r>
            <a:r>
              <a:rPr lang="en-US" sz="4000" dirty="0" smtClean="0">
                <a:solidFill>
                  <a:srgbClr val="FFFFFF"/>
                </a:solidFill>
                <a:latin typeface="Helvetica Neue"/>
                <a:cs typeface="Helvetica Neue"/>
              </a:rPr>
              <a:t>to be smart about </a:t>
            </a:r>
            <a:r>
              <a:rPr lang="en-US" sz="4000" i="1" dirty="0" smtClean="0">
                <a:solidFill>
                  <a:srgbClr val="40CE55"/>
                </a:solidFill>
                <a:latin typeface="Helvetica Neue"/>
                <a:cs typeface="Helvetica Neue"/>
              </a:rPr>
              <a:t>communicating info</a:t>
            </a:r>
          </a:p>
          <a:p>
            <a:pPr algn="ctr"/>
            <a:endParaRPr lang="en-US" sz="4000" dirty="0">
              <a:solidFill>
                <a:srgbClr val="FFFFFF"/>
              </a:solidFill>
              <a:latin typeface="Helvetica Neue"/>
              <a:cs typeface="Helvetica Neue"/>
            </a:endParaRPr>
          </a:p>
          <a:p>
            <a:pPr algn="ctr"/>
            <a:r>
              <a:rPr lang="en-US" sz="4000" dirty="0" smtClean="0">
                <a:solidFill>
                  <a:srgbClr val="FFFFFF"/>
                </a:solidFill>
                <a:latin typeface="Helvetica Neue"/>
                <a:cs typeface="Helvetica Neue"/>
              </a:rPr>
              <a:t>Digital is not inherently </a:t>
            </a:r>
            <a:r>
              <a:rPr lang="en-US" sz="4000" dirty="0" err="1" smtClean="0">
                <a:solidFill>
                  <a:srgbClr val="FFFFFF"/>
                </a:solidFill>
                <a:latin typeface="Helvetica Neue"/>
                <a:cs typeface="Helvetica Neue"/>
              </a:rPr>
              <a:t>organised</a:t>
            </a:r>
            <a:endParaRPr lang="en-US" sz="4000" dirty="0">
              <a:solidFill>
                <a:srgbClr val="FFFFFF"/>
              </a:solidFill>
              <a:latin typeface="Helvetica Neue"/>
              <a:cs typeface="Helvetica Neue"/>
            </a:endParaRPr>
          </a:p>
        </p:txBody>
      </p:sp>
    </p:spTree>
    <p:extLst>
      <p:ext uri="{BB962C8B-B14F-4D97-AF65-F5344CB8AC3E}">
        <p14:creationId xmlns:p14="http://schemas.microsoft.com/office/powerpoint/2010/main" val="1491104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d.cours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4685"/>
            <a:ext cx="9124420" cy="684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86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FFF"/>
      </a:hlink>
      <a:folHlink>
        <a:srgbClr val="FAF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4755</TotalTime>
  <Words>885</Words>
  <Application>Microsoft Macintosh PowerPoint</Application>
  <PresentationFormat>On-screen Show (4:3)</PresentationFormat>
  <Paragraphs>131</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Qualitative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Arts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Authorised User</cp:lastModifiedBy>
  <cp:revision>53</cp:revision>
  <dcterms:created xsi:type="dcterms:W3CDTF">2015-10-08T11:05:56Z</dcterms:created>
  <dcterms:modified xsi:type="dcterms:W3CDTF">2016-01-26T09:45:10Z</dcterms:modified>
</cp:coreProperties>
</file>